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5" r:id="rId3"/>
    <p:sldId id="257" r:id="rId4"/>
    <p:sldId id="273" r:id="rId5"/>
    <p:sldId id="266" r:id="rId6"/>
    <p:sldId id="283" r:id="rId7"/>
    <p:sldId id="303" r:id="rId8"/>
    <p:sldId id="291" r:id="rId9"/>
    <p:sldId id="285" r:id="rId10"/>
    <p:sldId id="284" r:id="rId11"/>
    <p:sldId id="282" r:id="rId12"/>
    <p:sldId id="274" r:id="rId13"/>
    <p:sldId id="275" r:id="rId14"/>
    <p:sldId id="280" r:id="rId15"/>
    <p:sldId id="290" r:id="rId16"/>
    <p:sldId id="277" r:id="rId17"/>
    <p:sldId id="278" r:id="rId18"/>
    <p:sldId id="279" r:id="rId19"/>
    <p:sldId id="267" r:id="rId20"/>
    <p:sldId id="261" r:id="rId21"/>
    <p:sldId id="299" r:id="rId22"/>
    <p:sldId id="287" r:id="rId23"/>
    <p:sldId id="296" r:id="rId24"/>
    <p:sldId id="268" r:id="rId25"/>
    <p:sldId id="286" r:id="rId26"/>
    <p:sldId id="262" r:id="rId27"/>
    <p:sldId id="295" r:id="rId28"/>
    <p:sldId id="269" r:id="rId29"/>
    <p:sldId id="263" r:id="rId30"/>
    <p:sldId id="293" r:id="rId31"/>
    <p:sldId id="292" r:id="rId32"/>
    <p:sldId id="294" r:id="rId33"/>
    <p:sldId id="300" r:id="rId34"/>
    <p:sldId id="297" r:id="rId35"/>
    <p:sldId id="270" r:id="rId36"/>
    <p:sldId id="264" r:id="rId37"/>
    <p:sldId id="272" r:id="rId38"/>
    <p:sldId id="271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  <a:srgbClr val="F7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1E3C7-CF28-8B3F-B1D3-9B31027E1EDC}" v="56" dt="2025-06-23T03:53:02.156"/>
    <p1510:client id="{375387E4-D8A9-3700-068E-6FD9BD86A887}" v="33" dt="2025-06-24T01:19:55.112"/>
    <p1510:client id="{468CC1EF-BC6D-3383-8E35-E1CF3B7EE874}" v="1725" dt="2025-06-24T00:53:40.552"/>
    <p1510:client id="{59B68A50-8230-7976-0AB7-34B2A00E5E2C}" v="111" dt="2025-06-24T01:24:24.414"/>
    <p1510:client id="{5D9A449C-6B55-D9DC-325B-FC818B5A99D5}" v="187" dt="2025-06-23T23:09:02.834"/>
    <p1510:client id="{61F7969A-FDA2-9CFE-9978-0109715B9386}" v="1492" dt="2025-06-24T01:53:25.233"/>
    <p1510:client id="{76197EB9-09A7-169D-4A90-8870F33C9E4D}" v="3" dt="2025-06-24T01:05:14.272"/>
    <p1510:client id="{78C3F485-AC1F-83D3-4620-C1124F8882B8}" v="381" dt="2025-06-24T04:24:35.946"/>
    <p1510:client id="{7ED4A694-744E-4F8D-F135-AE8F59368BF3}" v="11" dt="2025-06-24T01:10:45.248"/>
    <p1510:client id="{8061EB95-79E8-3759-011D-B4A6740FC55D}" v="21" dt="2025-06-24T01:08:06.582"/>
    <p1510:client id="{9CFF1002-0F7A-7EF0-90AC-8F6FAB129ADA}" v="2158" dt="2025-06-24T03:21:59.190"/>
    <p1510:client id="{AE0DE0BF-219E-2435-3C32-76A00D3A9E25}" v="491" dt="2025-06-23T04:47:04.404"/>
    <p1510:client id="{B765DD36-A8E7-39CB-608E-23D22110F3F1}" v="51" dt="2025-06-24T02:02:35.787"/>
    <p1510:client id="{BC3E4050-EC46-F183-2163-C625F3A5F533}" v="7" dt="2025-06-24T00:56:39.516"/>
    <p1510:client id="{CCFD3281-B12A-D92A-4F53-8EC6B0A91E59}" v="6" dt="2025-06-23T04:49:59.149"/>
    <p1510:client id="{CD900154-C330-611F-44B5-C1E57D5AE78E}" v="262" dt="2025-06-24T00:24:09.659"/>
    <p1510:client id="{CE5ED5AE-99AB-0D35-2E62-A13E91B21F54}" v="39" dt="2025-06-24T01:18:28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8819B934-8614-F930-5D36-5CC506650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9210D17C-AD17-AD86-973C-20FCE45D7A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D75B9988-7904-39CF-6C0F-F74ACBBC48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623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D7D81AE0-FFFF-D516-E8FB-F4F9E2267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B1F9955F-12B9-A747-FEE2-44B302E36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ABBF1B4-1927-3324-838E-327FFBB9A8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00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E489BCB-5399-2047-E2CF-C486530BC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6F76026A-A4A7-D5B4-90F7-682019AC2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34A1BB42-7650-797F-025F-70042FD73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526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F4C22E87-F4B7-7CD4-6317-B404B270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1648512F-756C-DAB3-A6D1-2F72C7CFE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E1BCE66E-769A-992F-BCA4-F75C779209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854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A78FA61E-A103-CA7D-39C9-5760E3A01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0D743FDD-86D5-E7FC-DA94-C044AB435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3C1D9EFD-FE00-24DC-8889-C9DC75494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746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1B547A01-F6EE-DC11-484A-8086BCE0B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AFDA25BB-498B-44A4-11FA-221386450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26A49F8-5F2A-D07F-06BB-5937D1517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428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5443E43-A6A1-D1BE-A918-76C1384B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99F17DD3-EFFA-0D48-13F4-A018A7632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DE715321-5EF5-BB0B-04C3-3A9B9FC7E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287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944DFBD6-BFA5-BFDB-9A89-E34BC3A18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D637C506-E198-851B-1CCB-6123B583CE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E3A31660-7C38-0DB5-D898-ADC92A2B2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0732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2907600-5504-0C39-1D20-E0CAFF8B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7122241A-E956-4814-9578-0AD6A0D9F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9D2426A9-2AF8-4037-FF89-1A35730946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3733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BDA71119-A48D-CBD4-4276-FE710902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EC561DAF-9B29-EB61-86D0-1900165538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65229A7E-244A-950E-513A-9913E103D0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89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7BB145D-734E-64F7-58FF-2601E246C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0D9074C4-471D-BC6E-0F1B-3B409C415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4AA13EA7-E2E8-E7B6-AF0F-A1CADD4068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3142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0ED87A11-FD31-F6C0-5E88-0DF0E9339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35141182-3E2A-9EA9-69B0-A3A449306F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E2088004-AB85-76DF-4D19-88A11E11A9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279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F985B63-CEB3-F726-AF3D-5B5D27AE6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551B7699-0107-09F9-271C-1CF35C4219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6D2E8D31-46C3-6DA0-B9A8-016783F33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484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65B277-78B2-A086-7D75-B2F1EECFF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A3F6C47F-B84F-29CB-7AAB-CBAED6C735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15FC78C5-CA4F-D273-434A-12A43215C5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64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4A055D2C-0EC5-8C17-418D-66E366EC5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F3742EA3-0CC5-0330-7107-E18BAD305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E203003B-302B-75B3-5375-EF5B9ABE95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17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E31F9D6-A2B0-FAD7-4FC9-DD885D2C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>
            <a:extLst>
              <a:ext uri="{FF2B5EF4-FFF2-40B4-BE49-F238E27FC236}">
                <a16:creationId xmlns:a16="http://schemas.microsoft.com/office/drawing/2014/main" id="{345107C8-E02C-F662-BB4A-54F63BA932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A1FD413D-A1E1-6DDD-0C3D-734991104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105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651C35E8-EC2C-7315-AC26-B36E205D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4DAED45D-5277-06FE-0314-DAC9C985F0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9731C012-D834-659D-10C2-D3B3F3F8BD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30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1617A22D-F837-0D29-5F3D-E23E7BF4A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7882703F-95C2-E7F5-D957-3631C4438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11E72E0A-C90A-71D3-2CBC-1D87BAC63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11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B29A73FB-ECC4-E56A-72FB-1FED31EC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BCCCD73E-1764-4AC3-2277-96504EDCB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B8E41B8D-4D77-BDAD-5414-29C9B008C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677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C48A776B-0781-3CED-781D-70FCE0D1F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239379AE-1484-5A4D-6015-4C0647D11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3B57FD0-82E6-E7C2-9877-AADA02C4B7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3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F1409C97-EDFF-A766-0420-B1DA4991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>
            <a:extLst>
              <a:ext uri="{FF2B5EF4-FFF2-40B4-BE49-F238E27FC236}">
                <a16:creationId xmlns:a16="http://schemas.microsoft.com/office/drawing/2014/main" id="{81548ACC-DFC0-D8CB-090B-C80EE9F998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>
            <a:extLst>
              <a:ext uri="{FF2B5EF4-FFF2-40B4-BE49-F238E27FC236}">
                <a16:creationId xmlns:a16="http://schemas.microsoft.com/office/drawing/2014/main" id="{5FA6E5F3-6116-89C5-191F-F36292AD6A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7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endParaRPr lang="ko-KR" altLang="en-US"/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44925" cy="1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/>
              <a:t>Discovery_D</a:t>
            </a:r>
            <a:r>
              <a:rPr lang="ko-KR" altLang="en-US"/>
              <a:t>조</a:t>
            </a:r>
          </a:p>
          <a:p>
            <a:pPr marL="0" indent="0"/>
            <a:r>
              <a:rPr lang="ko-KR" sz="1800" b="0">
                <a:solidFill>
                  <a:schemeClr val="bg1">
                    <a:lumMod val="49000"/>
                  </a:schemeClr>
                </a:solidFill>
              </a:rPr>
              <a:t>코드리뷰를 통해 새로운 인사이트를 발견하자</a:t>
            </a:r>
            <a:r>
              <a:rPr lang="en-US" altLang="ko-KR" sz="1800" b="0">
                <a:solidFill>
                  <a:schemeClr val="bg1">
                    <a:lumMod val="49000"/>
                  </a:schemeClr>
                </a:solidFill>
              </a:rPr>
              <a:t>.</a:t>
            </a:r>
            <a:endParaRPr lang="ko-KR" altLang="en-US" sz="1800">
              <a:solidFill>
                <a:schemeClr val="bg1">
                  <a:lumMod val="49000"/>
                </a:schemeClr>
              </a:solidFill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583778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indent="0"/>
            <a:r>
              <a:rPr lang="en-US" altLang="ko-KR"/>
              <a:t>CRA </a:t>
            </a:r>
            <a:r>
              <a:rPr lang="ko-KR" altLang="en-US"/>
              <a:t>과정 프로젝트</a:t>
            </a:r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/>
              <a:t>2025.06.24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5050C030-BBAD-6B29-0027-0AE360D82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BE35D88B-7C48-D869-F441-0701DE1F3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b="1" dirty="0"/>
              <a:t>기능 구현 </a:t>
            </a:r>
            <a:r>
              <a:rPr lang="ko-KR" altLang="en-US" b="1" dirty="0"/>
              <a:t>소개 - 폴더 구조</a:t>
            </a:r>
          </a:p>
        </p:txBody>
      </p:sp>
      <p:pic>
        <p:nvPicPr>
          <p:cNvPr id="4" name="그림 3" descr="텍스트, 스크린샷, 메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78F66C-3BBF-89EE-9DA5-C9A67C809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26" y="1717490"/>
            <a:ext cx="4275954" cy="4673173"/>
          </a:xfrm>
          <a:prstGeom prst="rect">
            <a:avLst/>
          </a:prstGeom>
        </p:spPr>
      </p:pic>
      <p:pic>
        <p:nvPicPr>
          <p:cNvPr id="5" name="그림 4" descr="텍스트, 스크린샷, 메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5CBC1A-8FC4-5F4C-5A34-220120928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51" y="1717153"/>
            <a:ext cx="4339283" cy="31955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5AC5DE-D8C1-A10B-12AC-931F0F740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30" y="1225550"/>
            <a:ext cx="13430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3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41386F27-8103-8921-B981-196FC447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5E40E9B8-FE29-85A6-A41A-529BA61AF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b="1"/>
              <a:t>기능 구현 </a:t>
            </a:r>
            <a:r>
              <a:rPr lang="ko-KR" altLang="en-US" b="1"/>
              <a:t>소개 - SSD</a:t>
            </a:r>
          </a:p>
        </p:txBody>
      </p:sp>
      <p:pic>
        <p:nvPicPr>
          <p:cNvPr id="2" name="그림 1" descr="생성된 이미지">
            <a:extLst>
              <a:ext uri="{FF2B5EF4-FFF2-40B4-BE49-F238E27FC236}">
                <a16:creationId xmlns:a16="http://schemas.microsoft.com/office/drawing/2014/main" id="{B34A0A15-012C-3FF7-4BB9-A3D602D3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51" y="2090872"/>
            <a:ext cx="4983812" cy="3749909"/>
          </a:xfrm>
          <a:prstGeom prst="rect">
            <a:avLst/>
          </a:prstGeom>
        </p:spPr>
      </p:pic>
      <p:sp>
        <p:nvSpPr>
          <p:cNvPr id="4" name="Google Shape;60;p3">
            <a:extLst>
              <a:ext uri="{FF2B5EF4-FFF2-40B4-BE49-F238E27FC236}">
                <a16:creationId xmlns:a16="http://schemas.microsoft.com/office/drawing/2014/main" id="{4FC5A2AC-A772-504C-6E33-222B864D3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8" y="1316376"/>
            <a:ext cx="11119262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>
              <a:spcBef>
                <a:spcPts val="0"/>
              </a:spcBef>
              <a:buSzPts val="2800"/>
              <a:buFont typeface="Wingdings"/>
              <a:buChar char="q"/>
            </a:pPr>
            <a:r>
              <a:rPr lang="en-US" altLang="ko-KR" b="1"/>
              <a:t>Nand Flash </a:t>
            </a:r>
            <a:r>
              <a:rPr lang="en-US" altLang="ko-KR" b="1" err="1"/>
              <a:t>Hardware에</a:t>
            </a:r>
            <a:r>
              <a:rPr lang="en-US" altLang="ko-KR" b="1"/>
              <a:t> Read/</a:t>
            </a:r>
            <a:r>
              <a:rPr lang="en-US" altLang="ko-KR" b="1" err="1"/>
              <a:t>Write를</a:t>
            </a:r>
            <a:r>
              <a:rPr lang="en-US" altLang="ko-KR" b="1"/>
              <a:t> </a:t>
            </a:r>
            <a:r>
              <a:rPr lang="en-US" altLang="ko-KR" b="1" err="1"/>
              <a:t>수행하는</a:t>
            </a:r>
            <a:r>
              <a:rPr lang="en-US" altLang="ko-KR" b="1"/>
              <a:t> Software</a:t>
            </a:r>
          </a:p>
          <a:p>
            <a:pPr marL="635000" indent="-457200">
              <a:spcBef>
                <a:spcPts val="0"/>
              </a:spcBef>
              <a:buSzPts val="2800"/>
              <a:buFont typeface="Wingdings"/>
              <a:buChar char="q"/>
            </a:pPr>
            <a:endParaRPr lang="en-US" altLang="ko-KR" b="1"/>
          </a:p>
          <a:p>
            <a:pPr marL="635000" indent="-457200">
              <a:spcBef>
                <a:spcPts val="0"/>
              </a:spcBef>
              <a:buSzPts val="2800"/>
              <a:buFont typeface="Wingdings"/>
              <a:buChar char="q"/>
            </a:pPr>
            <a:r>
              <a:rPr lang="en-US" altLang="ko-KR" sz="2400" err="1"/>
              <a:t>주요</a:t>
            </a:r>
            <a:r>
              <a:rPr lang="en-US" altLang="ko-KR" sz="2400"/>
              <a:t> </a:t>
            </a:r>
            <a:r>
              <a:rPr lang="en-US" altLang="ko-KR" sz="2400" err="1"/>
              <a:t>기능</a:t>
            </a:r>
            <a:endParaRPr lang="en-US" altLang="ko-KR" sz="2400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endParaRPr lang="en-US" altLang="ko-KR" b="1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/>
              <a:t>Read : R [LBA]</a:t>
            </a: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endParaRPr lang="en-US" altLang="ko-KR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/>
              <a:t>Write : W [LBA] [VALUE]</a:t>
            </a: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endParaRPr lang="en-US" altLang="ko-KR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/>
              <a:t>Erase : E [LBA] [SIZE]</a:t>
            </a: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endParaRPr lang="en-US" altLang="ko-KR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/>
              <a:t>Flush : F</a:t>
            </a: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endParaRPr lang="en-US" altLang="ko-KR" b="1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>
                <a:solidFill>
                  <a:srgbClr val="00B0F0"/>
                </a:solidFill>
              </a:rPr>
              <a:t>Buffer </a:t>
            </a:r>
            <a:r>
              <a:rPr lang="en-US" altLang="ko-KR" err="1">
                <a:solidFill>
                  <a:srgbClr val="00B0F0"/>
                </a:solidFill>
              </a:rPr>
              <a:t>최적화</a:t>
            </a:r>
            <a:r>
              <a:rPr lang="en-US" altLang="ko-KR">
                <a:solidFill>
                  <a:srgbClr val="00B0F0"/>
                </a:solidFill>
              </a:rPr>
              <a:t> </a:t>
            </a:r>
            <a:r>
              <a:rPr lang="en-US" altLang="ko-KR" err="1">
                <a:solidFill>
                  <a:srgbClr val="00B0F0"/>
                </a:solidFill>
              </a:rPr>
              <a:t>기술</a:t>
            </a:r>
            <a:r>
              <a:rPr lang="en-US" altLang="ko-KR" err="1"/>
              <a:t>을</a:t>
            </a:r>
            <a:r>
              <a:rPr lang="en-US" altLang="ko-KR"/>
              <a:t> </a:t>
            </a:r>
            <a:r>
              <a:rPr lang="en-US" altLang="ko-KR" err="1"/>
              <a:t>적용</a:t>
            </a:r>
            <a:r>
              <a:rPr lang="en-US" altLang="ko-KR"/>
              <a:t>, </a:t>
            </a:r>
            <a:r>
              <a:rPr lang="en-US" altLang="ko-KR">
                <a:solidFill>
                  <a:srgbClr val="00B0F0"/>
                </a:solidFill>
              </a:rPr>
              <a:t>I/O </a:t>
            </a:r>
            <a:r>
              <a:rPr lang="en-US" altLang="ko-KR" err="1">
                <a:solidFill>
                  <a:srgbClr val="00B0F0"/>
                </a:solidFill>
              </a:rPr>
              <a:t>성능</a:t>
            </a:r>
            <a:r>
              <a:rPr lang="en-US" altLang="ko-KR">
                <a:solidFill>
                  <a:srgbClr val="00B0F0"/>
                </a:solidFill>
              </a:rPr>
              <a:t> </a:t>
            </a:r>
            <a:r>
              <a:rPr lang="en-US" altLang="ko-KR" err="1"/>
              <a:t>향상</a:t>
            </a:r>
            <a:br>
              <a:rPr lang="en-US" altLang="ko-KR"/>
            </a:br>
            <a:r>
              <a:rPr lang="en-US" altLang="ko-KR" sz="1400"/>
              <a:t>(Ignore Command/Merge Erase/Fast Read </a:t>
            </a:r>
            <a:r>
              <a:rPr lang="en-US" altLang="ko-KR" sz="1400" err="1"/>
              <a:t>알고리즘</a:t>
            </a:r>
            <a:r>
              <a:rPr lang="en-US" altLang="ko-KR" sz="1400"/>
              <a:t> </a:t>
            </a:r>
            <a:r>
              <a:rPr lang="en-US" altLang="ko-KR" sz="1400" err="1"/>
              <a:t>적용</a:t>
            </a:r>
            <a:r>
              <a:rPr lang="en-US" altLang="ko-KR" sz="1400"/>
              <a:t>)</a:t>
            </a:r>
            <a:r>
              <a:rPr lang="en-US" altLang="ko-KR" sz="18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0691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9330992B-56D4-09B6-876F-C7FAABCA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PlantUML diagram">
            <a:extLst>
              <a:ext uri="{FF2B5EF4-FFF2-40B4-BE49-F238E27FC236}">
                <a16:creationId xmlns:a16="http://schemas.microsoft.com/office/drawing/2014/main" id="{E4184979-73A5-E540-74E7-C03ECBCD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083" y="2182695"/>
            <a:ext cx="5882296" cy="3918867"/>
          </a:xfrm>
          <a:prstGeom prst="rect">
            <a:avLst/>
          </a:prstGeom>
        </p:spPr>
      </p:pic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C72D9B7E-99BB-1F39-88ED-0DF75FCCC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b="1"/>
              <a:t>기능 구현 </a:t>
            </a:r>
            <a:r>
              <a:rPr lang="ko-KR" altLang="en-US" b="1"/>
              <a:t>소개 - </a:t>
            </a:r>
            <a:r>
              <a:rPr lang="ko-KR" b="1" err="1"/>
              <a:t>Test</a:t>
            </a:r>
            <a:r>
              <a:rPr lang="ko-KR" b="1"/>
              <a:t> </a:t>
            </a:r>
            <a:r>
              <a:rPr lang="ko-KR" b="1" err="1"/>
              <a:t>Shell</a:t>
            </a:r>
            <a:endParaRPr lang="ko-KR" altLang="en-US" b="1"/>
          </a:p>
        </p:txBody>
      </p:sp>
      <p:sp>
        <p:nvSpPr>
          <p:cNvPr id="9" name="Google Shape;60;p3">
            <a:extLst>
              <a:ext uri="{FF2B5EF4-FFF2-40B4-BE49-F238E27FC236}">
                <a16:creationId xmlns:a16="http://schemas.microsoft.com/office/drawing/2014/main" id="{97BD629C-ED4F-605B-8A8E-28C4530E48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8" y="1316376"/>
            <a:ext cx="11119262" cy="535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>
              <a:spcBef>
                <a:spcPts val="0"/>
              </a:spcBef>
              <a:buSzPts val="2800"/>
              <a:buFont typeface="Wingdings"/>
              <a:buChar char="q"/>
            </a:pPr>
            <a:r>
              <a:rPr lang="en-US" altLang="ko-KR" b="1"/>
              <a:t>SSD </a:t>
            </a:r>
            <a:r>
              <a:rPr lang="en-US" altLang="ko-KR" b="1" err="1"/>
              <a:t>cli에</a:t>
            </a:r>
            <a:r>
              <a:rPr lang="en-US" altLang="ko-KR" b="1"/>
              <a:t> </a:t>
            </a:r>
            <a:r>
              <a:rPr lang="en-US" altLang="ko-KR" b="1" err="1"/>
              <a:t>명령을</a:t>
            </a:r>
            <a:r>
              <a:rPr lang="en-US" altLang="ko-KR" b="1"/>
              <a:t> </a:t>
            </a:r>
            <a:r>
              <a:rPr lang="en-US" altLang="ko-KR" b="1" err="1"/>
              <a:t>실행하여</a:t>
            </a:r>
            <a:r>
              <a:rPr lang="en-US" altLang="ko-KR" b="1"/>
              <a:t> </a:t>
            </a:r>
            <a:r>
              <a:rPr lang="en-US" altLang="ko-KR" b="1" err="1"/>
              <a:t>사용자</a:t>
            </a:r>
            <a:r>
              <a:rPr lang="en-US" altLang="ko-KR" b="1"/>
              <a:t> </a:t>
            </a:r>
            <a:r>
              <a:rPr lang="en-US" altLang="ko-KR" b="1" err="1"/>
              <a:t>요청을</a:t>
            </a:r>
            <a:r>
              <a:rPr lang="en-US" altLang="ko-KR" b="1"/>
              <a:t> </a:t>
            </a:r>
            <a:r>
              <a:rPr lang="en-US" altLang="ko-KR" b="1" err="1"/>
              <a:t>처리하는</a:t>
            </a:r>
            <a:r>
              <a:rPr lang="en-US" altLang="ko-KR" b="1"/>
              <a:t> </a:t>
            </a:r>
            <a:r>
              <a:rPr lang="en-US" altLang="ko-KR" b="1" err="1"/>
              <a:t>인터페이스</a:t>
            </a:r>
            <a:endParaRPr lang="en-US" altLang="ko-KR" b="1"/>
          </a:p>
          <a:p>
            <a:pPr marL="635000" indent="-457200">
              <a:spcBef>
                <a:spcPts val="0"/>
              </a:spcBef>
              <a:buSzPts val="2800"/>
              <a:buFont typeface="Wingdings"/>
              <a:buChar char="q"/>
            </a:pPr>
            <a:endParaRPr lang="en-US" altLang="ko-KR" b="1"/>
          </a:p>
          <a:p>
            <a:pPr marL="635000" indent="-457200">
              <a:spcBef>
                <a:spcPts val="0"/>
              </a:spcBef>
              <a:buSzPts val="2800"/>
              <a:buFont typeface="Wingdings"/>
              <a:buChar char="q"/>
            </a:pPr>
            <a:r>
              <a:rPr lang="en-US" altLang="ko-KR" sz="2400" err="1"/>
              <a:t>주요</a:t>
            </a:r>
            <a:r>
              <a:rPr lang="en-US" altLang="ko-KR" sz="2400"/>
              <a:t> </a:t>
            </a:r>
            <a:r>
              <a:rPr lang="en-US" altLang="ko-KR" sz="2400" err="1"/>
              <a:t>기능</a:t>
            </a:r>
            <a:endParaRPr lang="en-US" altLang="ko-KR" sz="2400" b="1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endParaRPr lang="en-US" altLang="ko-KR" b="1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/>
              <a:t>SSD </a:t>
            </a:r>
            <a:r>
              <a:rPr lang="en-US" altLang="ko-KR" err="1"/>
              <a:t>표준</a:t>
            </a:r>
            <a:r>
              <a:rPr lang="en-US" altLang="ko-KR"/>
              <a:t> </a:t>
            </a:r>
            <a:r>
              <a:rPr lang="en-US" altLang="ko-KR" err="1"/>
              <a:t>인터페이스</a:t>
            </a:r>
            <a:r>
              <a:rPr lang="en-US" altLang="ko-KR"/>
              <a:t> </a:t>
            </a:r>
            <a:r>
              <a:rPr lang="en-US" altLang="ko-KR" err="1"/>
              <a:t>지원</a:t>
            </a:r>
            <a:endParaRPr lang="en-US" altLang="ko-KR"/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/>
              <a:t>Read / Write / Flush / Erase</a:t>
            </a: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 err="1"/>
              <a:t>표준</a:t>
            </a:r>
            <a:r>
              <a:rPr lang="en-US" altLang="ko-KR" sz="1400"/>
              <a:t> </a:t>
            </a:r>
            <a:r>
              <a:rPr lang="en-US" altLang="ko-KR" sz="1400" err="1"/>
              <a:t>인터페이스를</a:t>
            </a:r>
            <a:r>
              <a:rPr lang="en-US" altLang="ko-KR" sz="1400"/>
              <a:t> </a:t>
            </a:r>
            <a:r>
              <a:rPr lang="en-US" altLang="ko-KR" sz="1400" err="1"/>
              <a:t>지원하는</a:t>
            </a:r>
            <a:r>
              <a:rPr lang="en-US" altLang="ko-KR" sz="1400"/>
              <a:t> </a:t>
            </a:r>
            <a:r>
              <a:rPr lang="en-US" altLang="ko-KR" sz="1400" b="1">
                <a:solidFill>
                  <a:srgbClr val="00B0F0"/>
                </a:solidFill>
              </a:rPr>
              <a:t>SSD </a:t>
            </a:r>
            <a:r>
              <a:rPr lang="en-US" altLang="ko-KR" sz="1400" b="1" err="1">
                <a:solidFill>
                  <a:srgbClr val="00B0F0"/>
                </a:solidFill>
              </a:rPr>
              <a:t>확장</a:t>
            </a:r>
            <a:r>
              <a:rPr lang="en-US" altLang="ko-KR" sz="1400"/>
              <a:t> </a:t>
            </a:r>
            <a:r>
              <a:rPr lang="en-US" altLang="ko-KR" sz="1400" err="1"/>
              <a:t>가능</a:t>
            </a:r>
            <a:r>
              <a:rPr lang="en-US" altLang="ko-KR" sz="1400"/>
              <a:t> (</a:t>
            </a:r>
            <a:r>
              <a:rPr lang="en-US" altLang="ko-KR" sz="1400" err="1"/>
              <a:t>어댑터</a:t>
            </a:r>
            <a:r>
              <a:rPr lang="en-US" altLang="ko-KR" sz="1400"/>
              <a:t> </a:t>
            </a:r>
            <a:r>
              <a:rPr lang="en-US" altLang="ko-KR" sz="1400" err="1"/>
              <a:t>패턴</a:t>
            </a:r>
            <a:r>
              <a:rPr lang="en-US" altLang="ko-KR" sz="1400"/>
              <a:t> </a:t>
            </a:r>
            <a:r>
              <a:rPr lang="en-US" altLang="ko-KR" sz="1400" err="1"/>
              <a:t>적용</a:t>
            </a:r>
            <a:r>
              <a:rPr lang="en-US" altLang="ko-KR" sz="1400"/>
              <a:t>)</a:t>
            </a: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endParaRPr lang="en-US" altLang="ko-KR" b="1">
              <a:solidFill>
                <a:srgbClr val="000000"/>
              </a:solidFill>
            </a:endParaRP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 err="1">
                <a:solidFill>
                  <a:srgbClr val="000000"/>
                </a:solidFill>
              </a:rPr>
              <a:t>검증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err="1">
                <a:solidFill>
                  <a:srgbClr val="000000"/>
                </a:solidFill>
              </a:rPr>
              <a:t>편의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err="1">
                <a:solidFill>
                  <a:srgbClr val="000000"/>
                </a:solidFill>
              </a:rPr>
              <a:t>기능</a:t>
            </a:r>
            <a:endParaRPr lang="en-US" altLang="ko-KR">
              <a:solidFill>
                <a:srgbClr val="000000"/>
              </a:solidFill>
            </a:endParaRP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>
                <a:solidFill>
                  <a:srgbClr val="000000"/>
                </a:solidFill>
              </a:rPr>
              <a:t>Help / </a:t>
            </a:r>
            <a:r>
              <a:rPr lang="en-US" altLang="ko-KR" sz="1400" err="1">
                <a:solidFill>
                  <a:srgbClr val="000000"/>
                </a:solidFill>
              </a:rPr>
              <a:t>Fullwrite</a:t>
            </a:r>
            <a:r>
              <a:rPr lang="en-US" altLang="ko-KR" sz="1400">
                <a:solidFill>
                  <a:srgbClr val="000000"/>
                </a:solidFill>
              </a:rPr>
              <a:t> / </a:t>
            </a:r>
            <a:r>
              <a:rPr lang="en-US" altLang="ko-KR" sz="1400" err="1">
                <a:solidFill>
                  <a:srgbClr val="000000"/>
                </a:solidFill>
              </a:rPr>
              <a:t>Fullread</a:t>
            </a:r>
            <a:r>
              <a:rPr lang="en-US" altLang="ko-KR" sz="1400">
                <a:solidFill>
                  <a:srgbClr val="000000"/>
                </a:solidFill>
              </a:rPr>
              <a:t> / Erase Range</a:t>
            </a: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>
                <a:solidFill>
                  <a:srgbClr val="000000"/>
                </a:solidFill>
              </a:rPr>
              <a:t>Command </a:t>
            </a:r>
            <a:r>
              <a:rPr lang="en-US" altLang="ko-KR" sz="1400" b="1">
                <a:solidFill>
                  <a:srgbClr val="00B0F0"/>
                </a:solidFill>
              </a:rPr>
              <a:t>Auto Validation</a:t>
            </a: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endParaRPr lang="en-US" altLang="ko-KR" sz="1400" b="1">
              <a:solidFill>
                <a:srgbClr val="000000"/>
              </a:solidFill>
            </a:endParaRP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 err="1">
                <a:solidFill>
                  <a:srgbClr val="00B0F0"/>
                </a:solidFill>
              </a:rPr>
              <a:t>내장</a:t>
            </a:r>
            <a:r>
              <a:rPr lang="en-US" altLang="ko-KR">
                <a:solidFill>
                  <a:srgbClr val="00B0F0"/>
                </a:solidFill>
              </a:rPr>
              <a:t> </a:t>
            </a:r>
            <a:r>
              <a:rPr lang="en-US" altLang="ko-KR" err="1">
                <a:solidFill>
                  <a:srgbClr val="00B0F0"/>
                </a:solidFill>
              </a:rPr>
              <a:t>테스트</a:t>
            </a:r>
            <a:r>
              <a:rPr lang="en-US" altLang="ko-KR">
                <a:solidFill>
                  <a:srgbClr val="00B0F0"/>
                </a:solidFill>
              </a:rPr>
              <a:t> </a:t>
            </a:r>
            <a:r>
              <a:rPr lang="en-US" altLang="ko-KR" err="1">
                <a:solidFill>
                  <a:srgbClr val="00B0F0"/>
                </a:solidFill>
              </a:rPr>
              <a:t>자동화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err="1">
                <a:solidFill>
                  <a:srgbClr val="000000"/>
                </a:solidFill>
              </a:rPr>
              <a:t>시나리오</a:t>
            </a:r>
            <a:endParaRPr lang="en-US" altLang="ko-KR">
              <a:solidFill>
                <a:srgbClr val="000000"/>
              </a:solidFill>
            </a:endParaRP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>
                <a:solidFill>
                  <a:srgbClr val="000000"/>
                </a:solidFill>
              </a:rPr>
              <a:t>Test Scenario 1-4</a:t>
            </a: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endParaRPr lang="en-US" altLang="ko-KR" b="1">
              <a:solidFill>
                <a:srgbClr val="000000"/>
              </a:solidFill>
            </a:endParaRP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 err="1">
                <a:solidFill>
                  <a:srgbClr val="000000"/>
                </a:solidFill>
              </a:rPr>
              <a:t>사용자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err="1">
                <a:solidFill>
                  <a:srgbClr val="000000"/>
                </a:solidFill>
              </a:rPr>
              <a:t>정의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err="1">
                <a:solidFill>
                  <a:srgbClr val="000000"/>
                </a:solidFill>
              </a:rPr>
              <a:t>테스트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err="1">
                <a:solidFill>
                  <a:srgbClr val="00B0F0"/>
                </a:solidFill>
              </a:rPr>
              <a:t>시나리오</a:t>
            </a:r>
            <a:r>
              <a:rPr lang="en-US" altLang="ko-KR">
                <a:solidFill>
                  <a:srgbClr val="00B0F0"/>
                </a:solidFill>
              </a:rPr>
              <a:t> </a:t>
            </a:r>
            <a:r>
              <a:rPr lang="en-US" altLang="ko-KR" err="1">
                <a:solidFill>
                  <a:srgbClr val="00B0F0"/>
                </a:solidFill>
              </a:rPr>
              <a:t>확장성</a:t>
            </a:r>
            <a:endParaRPr lang="en-US" altLang="ko-KR">
              <a:solidFill>
                <a:srgbClr val="00B0F0"/>
              </a:solidFill>
            </a:endParaRP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/>
              <a:t>shell_script.txt </a:t>
            </a:r>
            <a:r>
              <a:rPr lang="en-US" altLang="ko-KR" sz="1400" err="1"/>
              <a:t>기반</a:t>
            </a:r>
            <a:r>
              <a:rPr lang="en-US" altLang="ko-KR" sz="1400"/>
              <a:t> </a:t>
            </a:r>
            <a:r>
              <a:rPr lang="en-US" altLang="ko-KR" sz="1400" err="1"/>
              <a:t>확장</a:t>
            </a:r>
            <a:r>
              <a:rPr lang="en-US" altLang="ko-KR" sz="1400"/>
              <a:t> </a:t>
            </a:r>
            <a:r>
              <a:rPr lang="en-US" altLang="ko-KR" sz="1400" err="1"/>
              <a:t>시나리오</a:t>
            </a:r>
            <a:r>
              <a:rPr lang="en-US" altLang="ko-KR" sz="1400"/>
              <a:t> </a:t>
            </a:r>
            <a:r>
              <a:rPr lang="en-US" altLang="ko-KR" sz="1400" err="1"/>
              <a:t>실행기</a:t>
            </a:r>
            <a:r>
              <a:rPr lang="en-US" altLang="ko-KR" sz="1400"/>
              <a:t> runner </a:t>
            </a:r>
            <a:r>
              <a:rPr lang="en-US" altLang="ko-KR" sz="1400" err="1"/>
              <a:t>기능</a:t>
            </a:r>
            <a:endParaRPr lang="en-US" altLang="ko-KR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F9318-D1B8-1B17-6CA3-262191990AB9}"/>
              </a:ext>
            </a:extLst>
          </p:cNvPr>
          <p:cNvSpPr txBox="1"/>
          <p:nvPr/>
        </p:nvSpPr>
        <p:spPr>
          <a:xfrm>
            <a:off x="9371610" y="2790700"/>
            <a:ext cx="27333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i="1">
                <a:solidFill>
                  <a:srgbClr val="00B0F0"/>
                </a:solidFill>
              </a:rPr>
              <a:t>유지보수성과 확장성을 높인</a:t>
            </a:r>
          </a:p>
          <a:p>
            <a:r>
              <a:rPr lang="ko-KR" altLang="en-US" i="1">
                <a:solidFill>
                  <a:srgbClr val="00B0F0"/>
                </a:solidFill>
              </a:rPr>
              <a:t>유연한 구조 설계 적용</a:t>
            </a:r>
          </a:p>
          <a:p>
            <a:r>
              <a:rPr lang="ko-KR" altLang="en-US" sz="1200">
                <a:solidFill>
                  <a:schemeClr val="bg1">
                    <a:lumMod val="49000"/>
                  </a:schemeClr>
                </a:solidFill>
              </a:rPr>
              <a:t>(인터페이스 중심 설계 &amp; 디자인 패턴)</a:t>
            </a:r>
          </a:p>
        </p:txBody>
      </p:sp>
    </p:spTree>
    <p:extLst>
      <p:ext uri="{BB962C8B-B14F-4D97-AF65-F5344CB8AC3E}">
        <p14:creationId xmlns:p14="http://schemas.microsoft.com/office/powerpoint/2010/main" val="127899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D14A97CE-8F07-BB32-4C85-CEF481E0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2190C977-4571-4531-FDEB-E400C793F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b="1"/>
              <a:t>기능 구현 </a:t>
            </a:r>
            <a:r>
              <a:rPr lang="ko-KR" altLang="en-US" b="1"/>
              <a:t>소개 - </a:t>
            </a:r>
            <a:r>
              <a:rPr lang="ko-KR" b="1" err="1"/>
              <a:t>Test</a:t>
            </a:r>
            <a:r>
              <a:rPr lang="ko-KR" b="1"/>
              <a:t> </a:t>
            </a:r>
            <a:r>
              <a:rPr lang="ko-KR" b="1" err="1"/>
              <a:t>Script</a:t>
            </a:r>
            <a:endParaRPr lang="ko-KR" altLang="en-US" b="1"/>
          </a:p>
        </p:txBody>
      </p:sp>
      <p:sp>
        <p:nvSpPr>
          <p:cNvPr id="7" name="Google Shape;60;p3">
            <a:extLst>
              <a:ext uri="{FF2B5EF4-FFF2-40B4-BE49-F238E27FC236}">
                <a16:creationId xmlns:a16="http://schemas.microsoft.com/office/drawing/2014/main" id="{223F84E4-C40F-C7B0-3BD2-1CC206B84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8" y="1316376"/>
            <a:ext cx="11119262" cy="535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>
              <a:spcBef>
                <a:spcPts val="0"/>
              </a:spcBef>
              <a:buSzPts val="2800"/>
              <a:buFont typeface="Wingdings"/>
              <a:buChar char="q"/>
            </a:pPr>
            <a:r>
              <a:rPr lang="en-US" altLang="ko-KR" b="1"/>
              <a:t>SSD </a:t>
            </a:r>
            <a:r>
              <a:rPr lang="en-US" altLang="ko-KR" b="1" err="1"/>
              <a:t>검증</a:t>
            </a:r>
            <a:r>
              <a:rPr lang="en-US" altLang="ko-KR" b="1"/>
              <a:t> </a:t>
            </a:r>
            <a:r>
              <a:rPr lang="en-US" altLang="ko-KR" b="1" err="1"/>
              <a:t>편의성</a:t>
            </a:r>
            <a:r>
              <a:rPr lang="en-US" altLang="ko-KR" b="1"/>
              <a:t> </a:t>
            </a:r>
            <a:r>
              <a:rPr lang="en-US" altLang="ko-KR" b="1" err="1"/>
              <a:t>향상을</a:t>
            </a:r>
            <a:r>
              <a:rPr lang="en-US" altLang="ko-KR" b="1"/>
              <a:t> </a:t>
            </a:r>
            <a:r>
              <a:rPr lang="en-US" altLang="ko-KR" b="1" err="1"/>
              <a:t>위한</a:t>
            </a:r>
            <a:r>
              <a:rPr lang="en-US" altLang="ko-KR" b="1"/>
              <a:t> built-in Test Scenario Suite</a:t>
            </a:r>
          </a:p>
          <a:p>
            <a:pPr marL="635000" indent="-457200">
              <a:spcBef>
                <a:spcPts val="0"/>
              </a:spcBef>
              <a:buSzPts val="2800"/>
              <a:buFont typeface="Wingdings"/>
              <a:buChar char="q"/>
            </a:pPr>
            <a:endParaRPr lang="en-US" altLang="ko-KR" b="1"/>
          </a:p>
          <a:p>
            <a:pPr marL="635000" indent="-457200">
              <a:spcBef>
                <a:spcPts val="0"/>
              </a:spcBef>
              <a:buSzPts val="2800"/>
              <a:buFont typeface="Wingdings"/>
              <a:buChar char="q"/>
            </a:pPr>
            <a:r>
              <a:rPr lang="en-US" altLang="ko-KR" sz="2400" err="1"/>
              <a:t>주요</a:t>
            </a:r>
            <a:r>
              <a:rPr lang="en-US" altLang="ko-KR" sz="2400"/>
              <a:t> </a:t>
            </a:r>
            <a:r>
              <a:rPr lang="en-US" altLang="ko-KR" sz="2400" err="1"/>
              <a:t>기능</a:t>
            </a:r>
            <a:endParaRPr lang="en-US" altLang="ko-KR" sz="2400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endParaRPr lang="en-US" altLang="ko-KR" b="1"/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/>
              <a:t>1_FullWriteAndReadCompare</a:t>
            </a: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/>
              <a:t>Full-range Sequential Read/Write </a:t>
            </a:r>
            <a:r>
              <a:rPr lang="en-US" altLang="ko-KR" sz="1400" err="1"/>
              <a:t>검증</a:t>
            </a:r>
            <a:endParaRPr lang="en-US" altLang="ko-KR" sz="1400"/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endParaRPr lang="en-US" altLang="ko-KR">
              <a:solidFill>
                <a:srgbClr val="000000"/>
              </a:solidFill>
            </a:endParaRP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>
                <a:solidFill>
                  <a:srgbClr val="000000"/>
                </a:solidFill>
              </a:rPr>
              <a:t>2_PartialLBAWrite</a:t>
            </a: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>
                <a:solidFill>
                  <a:srgbClr val="000000"/>
                </a:solidFill>
              </a:rPr>
              <a:t>Full-range Random Access </a:t>
            </a:r>
            <a:r>
              <a:rPr lang="en-US" altLang="ko-KR" sz="1400" err="1">
                <a:solidFill>
                  <a:srgbClr val="000000"/>
                </a:solidFill>
              </a:rPr>
              <a:t>검증</a:t>
            </a:r>
            <a:endParaRPr lang="en-US" altLang="ko-KR" sz="1400" b="1">
              <a:solidFill>
                <a:srgbClr val="00B0F0"/>
              </a:solidFill>
            </a:endParaRP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endParaRPr lang="en-US" altLang="ko-KR" b="1">
              <a:solidFill>
                <a:srgbClr val="000000"/>
              </a:solidFill>
            </a:endParaRP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>
                <a:solidFill>
                  <a:schemeClr val="tx1"/>
                </a:solidFill>
              </a:rPr>
              <a:t>3</a:t>
            </a:r>
            <a:r>
              <a:rPr lang="en-US" altLang="ko-KR">
                <a:solidFill>
                  <a:srgbClr val="000000"/>
                </a:solidFill>
              </a:rPr>
              <a:t>_WriteReadAging</a:t>
            </a:r>
            <a:r>
              <a:rPr lang="en-US" altLang="ko-KR" b="1">
                <a:solidFill>
                  <a:srgbClr val="000000"/>
                </a:solidFill>
              </a:rPr>
              <a:t> </a:t>
            </a: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 err="1">
                <a:solidFill>
                  <a:srgbClr val="000000"/>
                </a:solidFill>
              </a:rPr>
              <a:t>메모리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boundray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영역</a:t>
            </a:r>
            <a:r>
              <a:rPr lang="en-US" altLang="ko-KR" sz="1400">
                <a:solidFill>
                  <a:srgbClr val="000000"/>
                </a:solidFill>
              </a:rPr>
              <a:t> edge-case </a:t>
            </a:r>
            <a:r>
              <a:rPr lang="en-US" altLang="ko-KR" sz="1400" err="1">
                <a:solidFill>
                  <a:srgbClr val="000000"/>
                </a:solidFill>
              </a:rPr>
              <a:t>기능</a:t>
            </a:r>
            <a:r>
              <a:rPr lang="en-US" altLang="ko-KR" sz="1400">
                <a:solidFill>
                  <a:srgbClr val="000000"/>
                </a:solidFill>
              </a:rPr>
              <a:t> </a:t>
            </a:r>
            <a:r>
              <a:rPr lang="en-US" altLang="ko-KR" sz="1400" err="1">
                <a:solidFill>
                  <a:srgbClr val="000000"/>
                </a:solidFill>
              </a:rPr>
              <a:t>검증</a:t>
            </a:r>
            <a:endParaRPr lang="en-US" altLang="ko-KR" sz="1400">
              <a:solidFill>
                <a:srgbClr val="000000"/>
              </a:solidFill>
            </a:endParaRP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endParaRPr lang="en-US" altLang="ko-KR" b="1">
              <a:solidFill>
                <a:srgbClr val="000000"/>
              </a:solidFill>
            </a:endParaRPr>
          </a:p>
          <a:p>
            <a:pPr marL="1092200" lvl="1">
              <a:spcBef>
                <a:spcPts val="0"/>
              </a:spcBef>
              <a:buSzPts val="2800"/>
              <a:buFont typeface="Wingdings"/>
              <a:buChar char="Ø"/>
            </a:pPr>
            <a:r>
              <a:rPr lang="en-US" altLang="ko-KR">
                <a:solidFill>
                  <a:srgbClr val="000000"/>
                </a:solidFill>
              </a:rPr>
              <a:t>4_EraseAndWriteAging</a:t>
            </a:r>
            <a:endParaRPr lang="en-US" altLang="ko-KR">
              <a:solidFill>
                <a:srgbClr val="00B0F0"/>
              </a:solidFill>
            </a:endParaRPr>
          </a:p>
          <a:p>
            <a:pPr marL="1549400" lvl="2">
              <a:spcBef>
                <a:spcPts val="0"/>
              </a:spcBef>
              <a:buSzPts val="2800"/>
              <a:buFont typeface="Wingdings"/>
              <a:buChar char="§"/>
            </a:pPr>
            <a:r>
              <a:rPr lang="en-US" altLang="ko-KR" sz="1400"/>
              <a:t>Erase </a:t>
            </a:r>
            <a:r>
              <a:rPr lang="en-US" altLang="ko-KR" sz="1400" err="1"/>
              <a:t>기능</a:t>
            </a:r>
            <a:r>
              <a:rPr lang="en-US" altLang="ko-KR" sz="1400"/>
              <a:t> </a:t>
            </a:r>
            <a:r>
              <a:rPr lang="en-US" altLang="ko-KR" sz="1400" err="1"/>
              <a:t>검증을</a:t>
            </a:r>
            <a:r>
              <a:rPr lang="en-US" altLang="ko-KR" sz="1400"/>
              <a:t> </a:t>
            </a:r>
            <a:r>
              <a:rPr lang="en-US" altLang="ko-KR" sz="1400" err="1"/>
              <a:t>위한</a:t>
            </a:r>
            <a:r>
              <a:rPr lang="en-US" altLang="ko-KR" sz="1400"/>
              <a:t> Full-range </a:t>
            </a:r>
            <a:r>
              <a:rPr lang="en-US" altLang="ko-KR" sz="1400" err="1"/>
              <a:t>시나리오</a:t>
            </a:r>
            <a:endParaRPr lang="en-US" altLang="ko-KR" sz="1400"/>
          </a:p>
        </p:txBody>
      </p:sp>
      <p:pic>
        <p:nvPicPr>
          <p:cNvPr id="9" name="그림 8" descr="PlantUML diagram">
            <a:extLst>
              <a:ext uri="{FF2B5EF4-FFF2-40B4-BE49-F238E27FC236}">
                <a16:creationId xmlns:a16="http://schemas.microsoft.com/office/drawing/2014/main" id="{178505BC-BE62-DC87-861F-C5CFDB74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464" y="2025587"/>
            <a:ext cx="4265844" cy="45295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48472-F2BA-1D8D-A670-23680E3DC707}"/>
              </a:ext>
            </a:extLst>
          </p:cNvPr>
          <p:cNvSpPr txBox="1"/>
          <p:nvPr/>
        </p:nvSpPr>
        <p:spPr>
          <a:xfrm>
            <a:off x="7491351" y="2949038"/>
            <a:ext cx="27333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i="1">
                <a:solidFill>
                  <a:srgbClr val="00B0F0"/>
                </a:solidFill>
              </a:rPr>
              <a:t>중복 코드 최소화를 통한</a:t>
            </a:r>
          </a:p>
          <a:p>
            <a:r>
              <a:rPr lang="ko-KR" altLang="en-US" i="1">
                <a:solidFill>
                  <a:srgbClr val="00B0F0"/>
                </a:solidFill>
              </a:rPr>
              <a:t>유지 보수성 향상</a:t>
            </a:r>
          </a:p>
          <a:p>
            <a:r>
              <a:rPr lang="ko-KR" altLang="en-US" sz="1200">
                <a:solidFill>
                  <a:schemeClr val="bg1">
                    <a:lumMod val="49000"/>
                  </a:schemeClr>
                </a:solidFill>
              </a:rPr>
              <a:t>(상속 활용)</a:t>
            </a:r>
          </a:p>
        </p:txBody>
      </p:sp>
    </p:spTree>
    <p:extLst>
      <p:ext uri="{BB962C8B-B14F-4D97-AF65-F5344CB8AC3E}">
        <p14:creationId xmlns:p14="http://schemas.microsoft.com/office/powerpoint/2010/main" val="406284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A4C5-2C8C-97A2-2B3E-C36CDE3C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b="1"/>
              <a:t>기능 구현 소개 - </a:t>
            </a:r>
            <a:r>
              <a:rPr lang="ko-KR" b="1" err="1"/>
              <a:t>Erase</a:t>
            </a:r>
            <a:r>
              <a:rPr lang="ko-KR" b="1"/>
              <a:t> 기능 추가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E0947-1B91-84BB-20BC-34FAB32F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161393"/>
            <a:ext cx="11027079" cy="4948562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ko-KR" sz="1600" dirty="0"/>
              <a:t>1. </a:t>
            </a:r>
            <a:r>
              <a:rPr lang="ko-KR" sz="1600" b="1" dirty="0"/>
              <a:t>명령어 계층 (</a:t>
            </a:r>
            <a:r>
              <a:rPr lang="ko-KR" sz="1600" b="1" err="1"/>
              <a:t>Command</a:t>
            </a:r>
            <a:r>
              <a:rPr lang="ko-KR" sz="1600" b="1" dirty="0"/>
              <a:t> </a:t>
            </a:r>
            <a:r>
              <a:rPr lang="ko-KR" sz="1600" b="1" err="1"/>
              <a:t>Layer</a:t>
            </a:r>
            <a:r>
              <a:rPr lang="ko-KR" sz="1600" b="1" dirty="0"/>
              <a:t>)</a:t>
            </a:r>
            <a:endParaRPr lang="ko-KR" altLang="en-US" sz="1600" dirty="0"/>
          </a:p>
          <a:p>
            <a:r>
              <a:rPr lang="ko-KR" sz="1600" dirty="0"/>
              <a:t>command_core/shell_commands/erase_command.py</a:t>
            </a:r>
          </a:p>
          <a:p>
            <a:r>
              <a:rPr lang="ko-KR" sz="1600" dirty="0"/>
              <a:t>command_core/shell_commands/erase_range_command.py</a:t>
            </a:r>
          </a:p>
          <a:p>
            <a:pPr marL="114300" indent="0">
              <a:buNone/>
            </a:pPr>
            <a:r>
              <a:rPr lang="ko-KR" altLang="en-US" sz="1600" b="1" dirty="0"/>
              <a:t>   </a:t>
            </a:r>
            <a:r>
              <a:rPr lang="en-US" altLang="en-US" sz="1600" b="1" dirty="0"/>
              <a:t>[</a:t>
            </a:r>
            <a:r>
              <a:rPr lang="ko-KR" sz="1600" b="1" dirty="0"/>
              <a:t>구조</a:t>
            </a:r>
            <a:r>
              <a:rPr lang="en-US" altLang="ko-KR" sz="1600" b="1" dirty="0"/>
              <a:t>]</a:t>
            </a:r>
            <a:endParaRPr lang="ko-KR" sz="1600" dirty="0"/>
          </a:p>
          <a:p>
            <a:r>
              <a:rPr lang="ko-KR" sz="1600" err="1"/>
              <a:t>EraseCommand</a:t>
            </a:r>
            <a:r>
              <a:rPr lang="ko-KR" sz="1600" dirty="0"/>
              <a:t>, </a:t>
            </a:r>
            <a:r>
              <a:rPr lang="ko-KR" sz="1600" err="1"/>
              <a:t>EraseRangeCommand</a:t>
            </a:r>
            <a:r>
              <a:rPr lang="ko-KR" sz="1600" dirty="0"/>
              <a:t> 클래스가 각각 단일/범위 </a:t>
            </a:r>
            <a:r>
              <a:rPr lang="ko-KR" sz="1600" err="1"/>
              <a:t>Erase</a:t>
            </a:r>
            <a:r>
              <a:rPr lang="ko-KR" sz="1600" dirty="0"/>
              <a:t> 명령을 담당.</a:t>
            </a:r>
          </a:p>
          <a:p>
            <a:r>
              <a:rPr lang="ko-KR" sz="1600" err="1"/>
              <a:t>execute</a:t>
            </a:r>
            <a:r>
              <a:rPr lang="ko-KR" sz="1600" dirty="0"/>
              <a:t>() 메서드에서 실제 </a:t>
            </a:r>
            <a:r>
              <a:rPr lang="ko-KR" sz="1600" err="1"/>
              <a:t>Erase</a:t>
            </a:r>
            <a:r>
              <a:rPr lang="ko-KR" sz="1600" dirty="0"/>
              <a:t> 동작을 수행.</a:t>
            </a:r>
          </a:p>
          <a:p>
            <a:r>
              <a:rPr lang="ko-KR" sz="1600" dirty="0"/>
              <a:t>내부적으로 </a:t>
            </a:r>
            <a:r>
              <a:rPr lang="ko-KR" sz="1600" err="1"/>
              <a:t>erase_by_chunksize</a:t>
            </a:r>
            <a:r>
              <a:rPr lang="ko-KR" sz="1600" dirty="0"/>
              <a:t>(</a:t>
            </a:r>
            <a:r>
              <a:rPr lang="ko-KR" sz="1600" err="1"/>
              <a:t>유틸</a:t>
            </a:r>
            <a:r>
              <a:rPr lang="ko-KR" sz="1600" dirty="0"/>
              <a:t> 함수)</a:t>
            </a:r>
            <a:r>
              <a:rPr lang="ko-KR" sz="1600" err="1"/>
              <a:t>를</a:t>
            </a:r>
            <a:r>
              <a:rPr lang="ko-KR" sz="1600" dirty="0"/>
              <a:t> 호출하여, 한 번에 10개씩 </a:t>
            </a:r>
            <a:r>
              <a:rPr lang="ko-KR" sz="1600" err="1"/>
              <a:t>청크</a:t>
            </a:r>
            <a:r>
              <a:rPr lang="ko-KR" sz="1600" dirty="0"/>
              <a:t> 단위로 </a:t>
            </a:r>
            <a:r>
              <a:rPr lang="ko-KR" sz="1600" err="1"/>
              <a:t>Erase를</a:t>
            </a:r>
            <a:r>
              <a:rPr lang="ko-KR" sz="1600" dirty="0"/>
              <a:t> 수행(</a:t>
            </a:r>
            <a:r>
              <a:rPr lang="ko-KR" sz="1600" err="1"/>
              <a:t>SSD의</a:t>
            </a:r>
            <a:r>
              <a:rPr lang="ko-KR" sz="1600" dirty="0"/>
              <a:t> </a:t>
            </a:r>
            <a:r>
              <a:rPr lang="ko-KR" sz="1600" err="1"/>
              <a:t>erase</a:t>
            </a:r>
            <a:r>
              <a:rPr lang="ko-KR" sz="1600" dirty="0"/>
              <a:t> 단위 최적화 목적).</a:t>
            </a:r>
          </a:p>
          <a:p>
            <a:pPr marL="114300" indent="0">
              <a:buNone/>
            </a:pPr>
            <a:endParaRPr lang="ko-KR" altLang="en-US" sz="1600" dirty="0"/>
          </a:p>
          <a:p>
            <a:pPr marL="114300" indent="0">
              <a:buNone/>
            </a:pPr>
            <a:r>
              <a:rPr lang="ko-KR" sz="1600" dirty="0"/>
              <a:t>2. </a:t>
            </a:r>
            <a:r>
              <a:rPr lang="ko-KR" sz="1600" b="1" dirty="0"/>
              <a:t>유틸리티 계층</a:t>
            </a:r>
            <a:endParaRPr lang="ko-KR" sz="1600" dirty="0"/>
          </a:p>
          <a:p>
            <a:pPr marL="285750" indent="-285750"/>
            <a:r>
              <a:rPr lang="ko-KR" sz="1600" dirty="0"/>
              <a:t>command_core/utils/erase_utils.py</a:t>
            </a:r>
          </a:p>
          <a:p>
            <a:pPr marL="0" indent="0">
              <a:buNone/>
            </a:pPr>
            <a:r>
              <a:rPr lang="ko-KR" sz="1600" b="1" dirty="0"/>
              <a:t>   </a:t>
            </a:r>
            <a:r>
              <a:rPr lang="ko-KR" altLang="en-US" sz="1600" b="1" dirty="0"/>
              <a:t>  </a:t>
            </a:r>
            <a:r>
              <a:rPr lang="en-US" altLang="en-US" sz="1600" b="1" dirty="0"/>
              <a:t>[</a:t>
            </a:r>
            <a:r>
              <a:rPr lang="ko-KR" sz="1600" b="1" dirty="0"/>
              <a:t>구조</a:t>
            </a:r>
            <a:r>
              <a:rPr lang="en-US" altLang="ko-KR" sz="1600" b="1" dirty="0"/>
              <a:t>]</a:t>
            </a:r>
            <a:endParaRPr lang="ko-KR" sz="1600" dirty="0"/>
          </a:p>
          <a:p>
            <a:pPr marL="285750" indent="-285750"/>
            <a:r>
              <a:rPr lang="ko-KR" sz="1600" err="1"/>
              <a:t>erase_by_chunksize</a:t>
            </a:r>
            <a:r>
              <a:rPr lang="ko-KR" sz="1600" dirty="0"/>
              <a:t>(_</a:t>
            </a:r>
            <a:r>
              <a:rPr lang="ko-KR" sz="1600" err="1"/>
              <a:t>ssd</a:t>
            </a:r>
            <a:r>
              <a:rPr lang="ko-KR" sz="1600" dirty="0"/>
              <a:t>, </a:t>
            </a:r>
            <a:r>
              <a:rPr lang="ko-KR" sz="1600" err="1"/>
              <a:t>count</a:t>
            </a:r>
            <a:r>
              <a:rPr lang="ko-KR" sz="1600" dirty="0"/>
              <a:t>, </a:t>
            </a:r>
            <a:r>
              <a:rPr lang="ko-KR" sz="1600" err="1"/>
              <a:t>start</a:t>
            </a:r>
            <a:r>
              <a:rPr lang="ko-KR" sz="1600" dirty="0"/>
              <a:t>) 함수가 </a:t>
            </a:r>
            <a:r>
              <a:rPr lang="ko-KR" sz="1600" err="1"/>
              <a:t>Erase</a:t>
            </a:r>
            <a:r>
              <a:rPr lang="ko-KR" sz="1600"/>
              <a:t> 명령을</a:t>
            </a:r>
            <a:endParaRPr lang="ko-KR" altLang="en-US" sz="1600"/>
          </a:p>
          <a:p>
            <a:pPr marL="0" indent="0">
              <a:buNone/>
            </a:pPr>
            <a:r>
              <a:rPr lang="ko-KR" sz="1600" dirty="0"/>
              <a:t>실제로 분할 실행.</a:t>
            </a:r>
            <a:endParaRPr lang="ko-KR" dirty="0"/>
          </a:p>
          <a:p>
            <a:pPr marL="285750" indent="-285750"/>
            <a:r>
              <a:rPr lang="ko-KR" sz="1600" dirty="0"/>
              <a:t>LBA 범위(0~99)</a:t>
            </a:r>
            <a:r>
              <a:rPr lang="ko-KR" sz="1600" err="1"/>
              <a:t>를</a:t>
            </a:r>
            <a:r>
              <a:rPr lang="ko-KR" sz="1600" dirty="0"/>
              <a:t> 벗어나지 않도록 조정하며, </a:t>
            </a:r>
            <a:endParaRPr lang="ko-KR" altLang="en-US" sz="1600" dirty="0"/>
          </a:p>
          <a:p>
            <a:pPr marL="0" indent="0">
              <a:buNone/>
            </a:pPr>
            <a:r>
              <a:rPr lang="ko-KR" sz="1600" dirty="0"/>
              <a:t>각 </a:t>
            </a:r>
            <a:r>
              <a:rPr lang="ko-KR" sz="1600" err="1"/>
              <a:t>청크마다</a:t>
            </a:r>
            <a:r>
              <a:rPr lang="ko-KR" sz="1600" dirty="0"/>
              <a:t> </a:t>
            </a:r>
            <a:r>
              <a:rPr lang="ko-KR" sz="1600" err="1"/>
              <a:t>SSD의</a:t>
            </a:r>
            <a:r>
              <a:rPr lang="ko-KR" sz="1600" dirty="0"/>
              <a:t> </a:t>
            </a:r>
            <a:r>
              <a:rPr lang="ko-KR" sz="1600" err="1"/>
              <a:t>erase</a:t>
            </a:r>
            <a:r>
              <a:rPr lang="ko-KR" sz="1600" dirty="0"/>
              <a:t> 메서드를 호출.</a:t>
            </a:r>
          </a:p>
          <a:p>
            <a:pPr>
              <a:buNone/>
            </a:pPr>
            <a:endParaRPr lang="ko-KR" altLang="en-US" sz="1600" dirty="0"/>
          </a:p>
        </p:txBody>
      </p:sp>
      <p:pic>
        <p:nvPicPr>
          <p:cNvPr id="4" name="그림 3" descr="PlantUML diagram">
            <a:extLst>
              <a:ext uri="{FF2B5EF4-FFF2-40B4-BE49-F238E27FC236}">
                <a16:creationId xmlns:a16="http://schemas.microsoft.com/office/drawing/2014/main" id="{666D966F-291F-BFBD-7095-2621F3C4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290" y="4601762"/>
            <a:ext cx="5759884" cy="21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DE083-1177-A3A9-5935-A94EEDC53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A590-E45F-6CC9-9F48-2CDB7E6C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b="1"/>
              <a:t>기능 구현 소개 - </a:t>
            </a:r>
            <a:r>
              <a:rPr lang="ko-KR" b="1" err="1"/>
              <a:t>Erase</a:t>
            </a:r>
            <a:r>
              <a:rPr lang="ko-KR" b="1"/>
              <a:t> 기능 추가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652D0-5C04-0CBE-3A23-39CEA3EF8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122647"/>
            <a:ext cx="10515600" cy="4927686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sz="1600" dirty="0"/>
              <a:t>3</a:t>
            </a:r>
            <a:r>
              <a:rPr lang="ko-KR" sz="1600" dirty="0"/>
              <a:t>. </a:t>
            </a:r>
            <a:r>
              <a:rPr lang="ko-KR" sz="1600" b="1" dirty="0"/>
              <a:t>SSD 추상화 및 실제 </a:t>
            </a:r>
            <a:r>
              <a:rPr lang="en-US" sz="1600" b="1" err="1"/>
              <a:t>구현</a:t>
            </a:r>
            <a:endParaRPr lang="ko-KR" altLang="en-US" sz="1600"/>
          </a:p>
          <a:p>
            <a:pPr marL="285750" indent="-285750"/>
            <a:r>
              <a:rPr lang="en-US" altLang="ko-KR" sz="1600" dirty="0" err="1"/>
              <a:t>ssd</a:t>
            </a:r>
            <a:r>
              <a:rPr lang="ko-KR" sz="1600" dirty="0"/>
              <a:t>_</a:t>
            </a:r>
            <a:r>
              <a:rPr lang="ko-KR" sz="1600" dirty="0" err="1"/>
              <a:t>core</a:t>
            </a:r>
            <a:r>
              <a:rPr lang="ko-KR" sz="1600" dirty="0"/>
              <a:t>/</a:t>
            </a:r>
            <a:r>
              <a:rPr lang="en-US" altLang="ko-KR" sz="1600" dirty="0"/>
              <a:t>abstract</a:t>
            </a:r>
            <a:r>
              <a:rPr lang="ko-KR" sz="1600" dirty="0"/>
              <a:t>_ssd.py</a:t>
            </a:r>
            <a:r>
              <a:rPr lang="ko-KR" altLang="en-US" sz="1600" dirty="0"/>
              <a:t> </a:t>
            </a:r>
            <a:r>
              <a:rPr lang="en-US" altLang="ko-KR" sz="1600" dirty="0"/>
              <a:t>(</a:t>
            </a:r>
            <a:r>
              <a:rPr lang="ko-KR" altLang="en-US" sz="1600" dirty="0"/>
              <a:t>혹은 </a:t>
            </a:r>
            <a:r>
              <a:rPr lang="en-US" altLang="ko-KR" sz="1600" dirty="0"/>
              <a:t>abstract</a:t>
            </a:r>
            <a:r>
              <a:rPr lang="ko-KR" sz="1600" dirty="0"/>
              <a:t>_</a:t>
            </a:r>
            <a:r>
              <a:rPr lang="en-US" altLang="ko-KR" sz="1600" dirty="0" err="1"/>
              <a:t>ssd</a:t>
            </a:r>
            <a:r>
              <a:rPr lang="ko-KR" sz="1600" dirty="0"/>
              <a:t>_</a:t>
            </a:r>
            <a:r>
              <a:rPr lang="en-US" altLang="ko-KR" sz="1600" dirty="0"/>
              <a:t>driver</a:t>
            </a:r>
            <a:r>
              <a:rPr lang="ko-KR" sz="1600" dirty="0"/>
              <a:t>.</a:t>
            </a:r>
            <a:r>
              <a:rPr lang="ko-KR" sz="1600" dirty="0" err="1"/>
              <a:t>py</a:t>
            </a:r>
            <a:r>
              <a:rPr lang="en-US" altLang="ko-KR" sz="1600" dirty="0"/>
              <a:t>)</a:t>
            </a:r>
            <a:endParaRPr lang="ko-KR" sz="1600" dirty="0"/>
          </a:p>
          <a:p>
            <a:pPr marL="285750" indent="-285750"/>
            <a:r>
              <a:rPr lang="en-US" altLang="ko-KR" sz="1600" dirty="0" err="1"/>
              <a:t>ssd</a:t>
            </a:r>
            <a:r>
              <a:rPr lang="ko-KR" sz="1600" dirty="0"/>
              <a:t>_</a:t>
            </a:r>
            <a:r>
              <a:rPr lang="ko-KR" sz="1600" dirty="0" err="1"/>
              <a:t>core</a:t>
            </a:r>
            <a:r>
              <a:rPr lang="ko-KR" sz="1600" dirty="0"/>
              <a:t>/</a:t>
            </a:r>
            <a:r>
              <a:rPr lang="ko-KR" sz="1600" dirty="0" err="1"/>
              <a:t>normal</a:t>
            </a:r>
            <a:r>
              <a:rPr lang="ko-KR" sz="1600" dirty="0"/>
              <a:t>_</a:t>
            </a:r>
            <a:r>
              <a:rPr lang="en-US" altLang="ko-KR" sz="1600" dirty="0" err="1"/>
              <a:t>ssd</a:t>
            </a:r>
            <a:r>
              <a:rPr lang="ko-KR" sz="1600" dirty="0"/>
              <a:t>.</a:t>
            </a:r>
            <a:r>
              <a:rPr lang="ko-KR" sz="1600" dirty="0" err="1"/>
              <a:t>py</a:t>
            </a:r>
            <a:endParaRPr lang="ko-KR" sz="1600" dirty="0"/>
          </a:p>
          <a:p>
            <a:pPr marL="285750" indent="-285750"/>
            <a:r>
              <a:rPr lang="ko-KR" sz="1600" err="1"/>
              <a:t>shell</a:t>
            </a:r>
            <a:r>
              <a:rPr lang="ko-KR" sz="1600" dirty="0"/>
              <a:t>_</a:t>
            </a:r>
            <a:r>
              <a:rPr lang="en-US" altLang="ko-KR" sz="1600" dirty="0"/>
              <a:t>core</a:t>
            </a:r>
            <a:r>
              <a:rPr lang="ko-KR" sz="1600" dirty="0"/>
              <a:t>/normal_ssd_driver.py</a:t>
            </a:r>
          </a:p>
          <a:p>
            <a:pPr marL="0" indent="0">
              <a:buNone/>
            </a:pPr>
            <a:r>
              <a:rPr lang="ko-KR" altLang="en-US" sz="1600" b="1" dirty="0"/>
              <a:t>     </a:t>
            </a:r>
            <a:r>
              <a:rPr lang="en-US" altLang="ko-KR" sz="1600" b="1" dirty="0"/>
              <a:t>[</a:t>
            </a:r>
            <a:r>
              <a:rPr lang="ko-KR" sz="1600" b="1" dirty="0"/>
              <a:t>구조</a:t>
            </a:r>
            <a:r>
              <a:rPr lang="en-US" altLang="ko-KR" sz="1600" b="1" dirty="0"/>
              <a:t>]</a:t>
            </a:r>
            <a:endParaRPr lang="ko-KR" sz="1600" dirty="0"/>
          </a:p>
          <a:p>
            <a:pPr marL="285750" indent="-285750"/>
            <a:r>
              <a:rPr lang="ko-KR" sz="1600" err="1"/>
              <a:t>AbstractSSD</a:t>
            </a:r>
            <a:r>
              <a:rPr lang="ko-KR" sz="1600" dirty="0"/>
              <a:t>/</a:t>
            </a:r>
            <a:r>
              <a:rPr lang="ko-KR" sz="1600" err="1"/>
              <a:t>AbstractSSDDriver에</a:t>
            </a:r>
            <a:r>
              <a:rPr lang="ko-KR" altLang="en-US" sz="1600" dirty="0"/>
              <a:t> </a:t>
            </a:r>
            <a:r>
              <a:rPr lang="en-US" altLang="ko-KR" sz="1600" dirty="0"/>
              <a:t>erase(address,</a:t>
            </a:r>
            <a:r>
              <a:rPr lang="ko-KR" altLang="en-US" sz="1600" dirty="0"/>
              <a:t> </a:t>
            </a:r>
            <a:r>
              <a:rPr lang="en-US" altLang="ko-KR" sz="1600" dirty="0"/>
              <a:t>size)</a:t>
            </a:r>
            <a:r>
              <a:rPr lang="ko-KR" altLang="en-US" sz="1600" dirty="0"/>
              <a:t> 추상 메서드 정의</a:t>
            </a:r>
            <a:r>
              <a:rPr lang="ko-KR" sz="1600" dirty="0"/>
              <a:t>.</a:t>
            </a:r>
          </a:p>
          <a:p>
            <a:pPr marL="285750" indent="-285750"/>
            <a:r>
              <a:rPr lang="en-US" altLang="ko-KR" sz="1600" err="1"/>
              <a:t>NormalSSD</a:t>
            </a:r>
            <a:r>
              <a:rPr lang="en-US" altLang="ko-KR" sz="1600" dirty="0"/>
              <a:t>/</a:t>
            </a:r>
            <a:r>
              <a:rPr lang="en-US" altLang="ko-KR" sz="1600" err="1"/>
              <a:t>NormalSSDDriver</a:t>
            </a:r>
            <a:r>
              <a:rPr lang="ko-KR" altLang="en-US" sz="1600" dirty="0"/>
              <a:t>에서 </a:t>
            </a:r>
            <a:r>
              <a:rPr lang="ko-KR" sz="1600" dirty="0"/>
              <a:t>실제 </a:t>
            </a:r>
            <a:r>
              <a:rPr lang="ko-KR" altLang="en-US" sz="1600" dirty="0"/>
              <a:t>파일 기반 </a:t>
            </a:r>
            <a:r>
              <a:rPr lang="en-US" altLang="ko-KR" sz="1600" dirty="0"/>
              <a:t>NAND</a:t>
            </a:r>
            <a:r>
              <a:rPr lang="ko-KR" altLang="en-US" sz="1600" dirty="0"/>
              <a:t> 시뮬레이션에 대해 </a:t>
            </a:r>
            <a:r>
              <a:rPr lang="ko-KR" sz="1600" err="1"/>
              <a:t>Erase</a:t>
            </a:r>
            <a:r>
              <a:rPr lang="ko-KR" sz="1600" dirty="0"/>
              <a:t> </a:t>
            </a:r>
            <a:r>
              <a:rPr lang="ko-KR" altLang="en-US" sz="1600" dirty="0"/>
              <a:t>구현</a:t>
            </a:r>
            <a:r>
              <a:rPr lang="ko-KR" sz="1600" dirty="0"/>
              <a:t>.</a:t>
            </a:r>
          </a:p>
          <a:p>
            <a:pPr marL="285750" indent="-285750"/>
            <a:r>
              <a:rPr lang="ko-KR" sz="1600" err="1"/>
              <a:t>NormalSSDDriver.erase</a:t>
            </a:r>
            <a:r>
              <a:rPr lang="en-US" altLang="ko-KR" sz="1600" dirty="0"/>
              <a:t>()</a:t>
            </a:r>
            <a:r>
              <a:rPr lang="ko-KR" altLang="en-US" sz="1600" dirty="0"/>
              <a:t>는 내부적으로 </a:t>
            </a:r>
            <a:r>
              <a:rPr lang="en-US" altLang="ko-KR" sz="1600" err="1"/>
              <a:t>ssd</a:t>
            </a:r>
            <a:r>
              <a:rPr lang="ko-KR" sz="1600" dirty="0"/>
              <a:t>.</a:t>
            </a:r>
            <a:r>
              <a:rPr lang="ko-KR" sz="1600" err="1"/>
              <a:t>py</a:t>
            </a:r>
            <a:r>
              <a:rPr lang="ko-KR" altLang="en-US" sz="1600" err="1"/>
              <a:t>를</a:t>
            </a:r>
            <a:r>
              <a:rPr lang="ko-KR" altLang="en-US" sz="1600" dirty="0"/>
              <a:t> 서브프로세스로 실행하여 </a:t>
            </a:r>
            <a:r>
              <a:rPr lang="ko-KR" sz="1600" err="1"/>
              <a:t>Erase</a:t>
            </a:r>
            <a:r>
              <a:rPr lang="ko-KR" altLang="en-US" sz="1600" dirty="0"/>
              <a:t> </a:t>
            </a:r>
            <a:r>
              <a:rPr lang="ko-KR" sz="1600" dirty="0"/>
              <a:t>명령을 </a:t>
            </a:r>
            <a:r>
              <a:rPr lang="ko-KR" altLang="en-US" sz="1600" dirty="0"/>
              <a:t>처리</a:t>
            </a:r>
            <a:r>
              <a:rPr lang="ko-KR" sz="1600" dirty="0"/>
              <a:t>.</a:t>
            </a:r>
          </a:p>
          <a:p>
            <a:pPr>
              <a:buNone/>
            </a:pPr>
            <a:endParaRPr lang="en-US" altLang="ko-KR" sz="1600" dirty="0"/>
          </a:p>
          <a:p>
            <a:pPr>
              <a:buNone/>
            </a:pPr>
            <a:r>
              <a:rPr lang="en-US" altLang="ko-KR" sz="1600" dirty="0"/>
              <a:t>4.</a:t>
            </a:r>
            <a:r>
              <a:rPr lang="ko-KR" altLang="en-US" sz="1600" dirty="0"/>
              <a:t> </a:t>
            </a:r>
            <a:r>
              <a:rPr lang="ko-KR" altLang="en-US" sz="1600" b="1" dirty="0"/>
              <a:t>버퍼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최적화 계층</a:t>
            </a:r>
            <a:endParaRPr lang="ko-KR" altLang="en-US" sz="1600" dirty="0"/>
          </a:p>
          <a:p>
            <a:pPr marL="285750" indent="-285750"/>
            <a:r>
              <a:rPr lang="en-US" altLang="ko-KR" sz="1600" dirty="0"/>
              <a:t>ssd_core/buffer.py</a:t>
            </a:r>
            <a:endParaRPr lang="ko-KR" altLang="en-US" sz="1600" dirty="0"/>
          </a:p>
          <a:p>
            <a:pPr marL="285750" indent="-285750"/>
            <a:r>
              <a:rPr lang="en-US" altLang="ko-KR" sz="1600" dirty="0"/>
              <a:t>ssd_core/discovery_buffer_optimizer.py</a:t>
            </a:r>
            <a:endParaRPr lang="ko-KR" altLang="en-US" sz="1600" dirty="0"/>
          </a:p>
          <a:p>
            <a:pPr marL="285750" indent="-285750"/>
            <a:r>
              <a:rPr lang="en-US" altLang="ko-KR" sz="1600" dirty="0"/>
              <a:t>ssd_core/simple_buffer_optimizer.py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b="1" dirty="0"/>
              <a:t>     [구조]</a:t>
            </a:r>
            <a:endParaRPr lang="en-US" altLang="ko-KR" sz="1600" b="1" dirty="0"/>
          </a:p>
          <a:p>
            <a:pPr marL="285750" indent="-285750"/>
            <a:r>
              <a:rPr lang="ko-KR" altLang="en-US" sz="1600" dirty="0"/>
              <a:t>버퍼에 쌓인 명령 중 </a:t>
            </a:r>
            <a:r>
              <a:rPr lang="en-US" altLang="ko-KR" sz="1600" dirty="0"/>
              <a:t>Erase</a:t>
            </a:r>
            <a:r>
              <a:rPr lang="ko-KR" altLang="en-US" sz="1600" dirty="0"/>
              <a:t> 명령을 최적화</a:t>
            </a:r>
            <a:r>
              <a:rPr lang="en-US" altLang="ko-KR" sz="1600" dirty="0"/>
              <a:t>(</a:t>
            </a:r>
            <a:r>
              <a:rPr lang="ko-KR" altLang="en-US" sz="1600" dirty="0"/>
              <a:t>중복</a:t>
            </a:r>
            <a:r>
              <a:rPr lang="en-US" altLang="ko-KR" sz="1600" dirty="0"/>
              <a:t>/</a:t>
            </a:r>
            <a:r>
              <a:rPr lang="ko-KR" altLang="en-US" sz="1600" dirty="0"/>
              <a:t>불필요 </a:t>
            </a:r>
            <a:r>
              <a:rPr lang="en-US" altLang="ko-KR" sz="1600" dirty="0"/>
              <a:t>Erase</a:t>
            </a:r>
            <a:r>
              <a:rPr lang="ko-KR" altLang="en-US" sz="1600" dirty="0"/>
              <a:t> 제거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청크</a:t>
            </a:r>
            <a:r>
              <a:rPr lang="ko-KR" altLang="en-US" sz="1600" dirty="0"/>
              <a:t> 병합 등</a:t>
            </a:r>
            <a:r>
              <a:rPr lang="en-US" altLang="ko-KR" sz="1600" dirty="0"/>
              <a:t>).</a:t>
            </a:r>
            <a:endParaRPr lang="ko-KR" altLang="en-US" sz="1600" dirty="0"/>
          </a:p>
          <a:p>
            <a:pPr marL="285750" indent="-285750"/>
            <a:r>
              <a:rPr lang="en-US" altLang="ko-KR" sz="1600" dirty="0" err="1"/>
              <a:t>DiscoveryBufferOptimizer</a:t>
            </a:r>
            <a:r>
              <a:rPr lang="en-US" altLang="ko-KR" sz="1600" dirty="0"/>
              <a:t>,</a:t>
            </a:r>
            <a:r>
              <a:rPr lang="ko-KR" altLang="en-US" sz="1600" dirty="0"/>
              <a:t> </a:t>
            </a:r>
            <a:r>
              <a:rPr lang="en-US" altLang="ko-KR" sz="1600" dirty="0" err="1"/>
              <a:t>SimpleBufferOptimizer</a:t>
            </a:r>
            <a:r>
              <a:rPr lang="ko-KR" altLang="en-US" sz="1600" dirty="0"/>
              <a:t> 등에서 </a:t>
            </a:r>
            <a:r>
              <a:rPr lang="en-US" altLang="ko-KR" sz="1600" dirty="0"/>
              <a:t>Erase</a:t>
            </a:r>
            <a:r>
              <a:rPr lang="ko-KR" altLang="en-US" sz="1600" dirty="0"/>
              <a:t> 명령의 효율적 실행을 위한 알고리즘 구현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114300" indent="0">
              <a:buNone/>
            </a:pPr>
            <a:endParaRPr lang="ko-KR" sz="1600" b="1" dirty="0"/>
          </a:p>
          <a:p>
            <a:pPr>
              <a:buNone/>
            </a:pPr>
            <a:endParaRPr lang="ko-KR" altLang="en-US" sz="1600" dirty="0"/>
          </a:p>
        </p:txBody>
      </p:sp>
      <p:pic>
        <p:nvPicPr>
          <p:cNvPr id="4" name="그림 3" descr="PlantUML diagram">
            <a:extLst>
              <a:ext uri="{FF2B5EF4-FFF2-40B4-BE49-F238E27FC236}">
                <a16:creationId xmlns:a16="http://schemas.microsoft.com/office/drawing/2014/main" id="{70699CAA-33BE-BF6C-69BD-59D18B97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351" y="981371"/>
            <a:ext cx="4641740" cy="18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6DF1-59F6-D49B-4A9C-E29A177E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b="1"/>
              <a:t>기능 구현 소개 </a:t>
            </a:r>
            <a:r>
              <a:rPr lang="en-US" altLang="ko-KR" b="1"/>
              <a:t>-</a:t>
            </a:r>
            <a:r>
              <a:rPr lang="ko-KR" b="1"/>
              <a:t> </a:t>
            </a:r>
            <a:r>
              <a:rPr lang="en-US" altLang="ko-KR" b="1"/>
              <a:t>Logger </a:t>
            </a:r>
            <a:r>
              <a:rPr lang="en-US" altLang="ko-KR" b="1" err="1"/>
              <a:t>기능</a:t>
            </a:r>
            <a:r>
              <a:rPr lang="en-US" altLang="ko-KR" b="1"/>
              <a:t> </a:t>
            </a:r>
            <a:r>
              <a:rPr lang="en-US" altLang="ko-KR" b="1" err="1"/>
              <a:t>추가</a:t>
            </a:r>
            <a:endParaRPr lang="ko-KR" altLang="en-US" b="1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D6D8C7B-CD60-5648-73B7-3025F0289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67587"/>
              </p:ext>
            </p:extLst>
          </p:nvPr>
        </p:nvGraphicFramePr>
        <p:xfrm>
          <a:off x="374542" y="1330271"/>
          <a:ext cx="7815732" cy="529201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07866">
                  <a:extLst>
                    <a:ext uri="{9D8B030D-6E8A-4147-A177-3AD203B41FA5}">
                      <a16:colId xmlns:a16="http://schemas.microsoft.com/office/drawing/2014/main" val="1792444674"/>
                    </a:ext>
                  </a:extLst>
                </a:gridCol>
                <a:gridCol w="3907866">
                  <a:extLst>
                    <a:ext uri="{9D8B030D-6E8A-4147-A177-3AD203B41FA5}">
                      <a16:colId xmlns:a16="http://schemas.microsoft.com/office/drawing/2014/main" val="329551906"/>
                    </a:ext>
                  </a:extLst>
                </a:gridCol>
              </a:tblGrid>
              <a:tr h="6183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1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1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356878"/>
                  </a:ext>
                </a:extLst>
              </a:tr>
              <a:tr h="727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단일 </a:t>
                      </a:r>
                      <a:r>
                        <a:rPr lang="ko-KR" altLang="en-US" dirty="0" err="1"/>
                        <a:t>진입점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af-ZA" dirty="0" err="1"/>
                        <a:t>Singleton-like</a:t>
                      </a:r>
                      <a:r>
                        <a:rPr lang="af-Z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전역 </a:t>
                      </a:r>
                      <a:r>
                        <a:rPr lang="af-ZA" dirty="0"/>
                        <a:t>logger </a:t>
                      </a:r>
                      <a:r>
                        <a:rPr lang="ko-KR" altLang="en-US" dirty="0"/>
                        <a:t>인스턴스를 통해 모든 로그 사용 통일 → 중복 인스턴스 방지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73283"/>
                  </a:ext>
                </a:extLst>
              </a:tr>
              <a:tr h="727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자동 </a:t>
                      </a:r>
                      <a:r>
                        <a:rPr lang="ko-KR" altLang="en-US" dirty="0" err="1"/>
                        <a:t>호출자</a:t>
                      </a:r>
                      <a:r>
                        <a:rPr lang="ko-KR" altLang="en-US" dirty="0"/>
                        <a:t> 추적 </a:t>
                      </a:r>
                      <a:r>
                        <a:rPr lang="en-US" altLang="ko-KR" dirty="0"/>
                        <a:t>(</a:t>
                      </a:r>
                      <a:r>
                        <a:rPr lang="af-ZA" dirty="0" err="1"/>
                        <a:t>Introspection</a:t>
                      </a:r>
                      <a:r>
                        <a:rPr lang="af-Z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dirty="0" err="1"/>
                        <a:t>inspect.stack</a:t>
                      </a:r>
                      <a:r>
                        <a:rPr lang="af-ZA" dirty="0"/>
                        <a:t>() </a:t>
                      </a:r>
                      <a:r>
                        <a:rPr lang="ko-KR" altLang="en-US" dirty="0"/>
                        <a:t>사용해 로그 호출자의 함수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메서드명을</a:t>
                      </a:r>
                      <a:r>
                        <a:rPr lang="ko-KR" altLang="en-US" dirty="0"/>
                        <a:t> 자동 기록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87472"/>
                  </a:ext>
                </a:extLst>
              </a:tr>
              <a:tr h="1036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자동 로그 롤링 </a:t>
                      </a:r>
                      <a:r>
                        <a:rPr lang="en-US" altLang="ko-KR" dirty="0"/>
                        <a:t>(</a:t>
                      </a:r>
                      <a:r>
                        <a:rPr lang="af-ZA" dirty="0"/>
                        <a:t>Log </a:t>
                      </a:r>
                      <a:r>
                        <a:rPr lang="af-ZA" dirty="0" err="1"/>
                        <a:t>Rotation</a:t>
                      </a:r>
                      <a:r>
                        <a:rPr lang="af-Z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로그 파일이 일정 크기를 넘으면 이름 변경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보존 정책 적용 </a:t>
                      </a:r>
                      <a:r>
                        <a:rPr lang="en-US" altLang="ko-KR" dirty="0"/>
                        <a:t>(_</a:t>
                      </a:r>
                      <a:r>
                        <a:rPr lang="af-ZA" dirty="0" err="1"/>
                        <a:t>check_and_roll_log</a:t>
                      </a:r>
                      <a:r>
                        <a:rPr lang="af-ZA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293100"/>
                  </a:ext>
                </a:extLst>
              </a:tr>
              <a:tr h="727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4. </a:t>
                      </a:r>
                      <a:r>
                        <a:rPr lang="ko-KR" altLang="en-US" dirty="0"/>
                        <a:t>로그 경로 자동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dirty="0"/>
                        <a:t>__</a:t>
                      </a:r>
                      <a:r>
                        <a:rPr lang="af-ZA" dirty="0" err="1"/>
                        <a:t>file</a:t>
                      </a:r>
                      <a:r>
                        <a:rPr lang="af-ZA" dirty="0"/>
                        <a:t>__ </a:t>
                      </a:r>
                      <a:r>
                        <a:rPr lang="ko-KR" altLang="en-US" dirty="0"/>
                        <a:t>기반으로 항상 루트 기준 </a:t>
                      </a:r>
                      <a:r>
                        <a:rPr lang="af-ZA" dirty="0" err="1"/>
                        <a:t>logs</a:t>
                      </a:r>
                      <a:r>
                        <a:rPr lang="af-ZA" dirty="0"/>
                        <a:t>/ </a:t>
                      </a:r>
                      <a:r>
                        <a:rPr lang="ko-KR" altLang="en-US" dirty="0"/>
                        <a:t>생성 → 환경 독립적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58292"/>
                  </a:ext>
                </a:extLst>
              </a:tr>
              <a:tr h="727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5. </a:t>
                      </a:r>
                      <a:r>
                        <a:rPr lang="ko-KR" altLang="en-US" dirty="0"/>
                        <a:t>사용자 의식 최소화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dirty="0" err="1"/>
                        <a:t>logger.print</a:t>
                      </a:r>
                      <a:r>
                        <a:rPr lang="af-ZA" dirty="0"/>
                        <a:t>("</a:t>
                      </a:r>
                      <a:r>
                        <a:rPr lang="af-ZA" dirty="0" err="1"/>
                        <a:t>message</a:t>
                      </a:r>
                      <a:r>
                        <a:rPr lang="af-ZA" dirty="0"/>
                        <a:t>")</a:t>
                      </a:r>
                      <a:r>
                        <a:rPr lang="ko-KR" altLang="en-US" dirty="0"/>
                        <a:t>만으로 </a:t>
                      </a:r>
                      <a:r>
                        <a:rPr lang="ko-KR" altLang="en-US" dirty="0" err="1"/>
                        <a:t>함수명</a:t>
                      </a:r>
                      <a:r>
                        <a:rPr lang="ko-KR" altLang="en-US" dirty="0"/>
                        <a:t> 포함한 로그 자동 기록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810855"/>
                  </a:ext>
                </a:extLst>
              </a:tr>
              <a:tr h="727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6. </a:t>
                      </a:r>
                      <a:r>
                        <a:rPr lang="ko-KR" altLang="en-US" dirty="0"/>
                        <a:t>중복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충돌 방지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로그 파일 이름 중복 시 </a:t>
                      </a:r>
                      <a:r>
                        <a:rPr lang="en-US" altLang="ko-KR" dirty="0"/>
                        <a:t>_1, _2 </a:t>
                      </a:r>
                      <a:r>
                        <a:rPr lang="ko-KR" altLang="en-US" dirty="0"/>
                        <a:t>등을 붙여 안전하게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587281"/>
                  </a:ext>
                </a:extLst>
              </a:tr>
            </a:tbl>
          </a:graphicData>
        </a:graphic>
      </p:graphicFrame>
      <p:pic>
        <p:nvPicPr>
          <p:cNvPr id="4" name="그림 3" descr="생성된 이미지">
            <a:extLst>
              <a:ext uri="{FF2B5EF4-FFF2-40B4-BE49-F238E27FC236}">
                <a16:creationId xmlns:a16="http://schemas.microsoft.com/office/drawing/2014/main" id="{FD366702-C1E0-6E21-F13D-94E44454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661" y="1330272"/>
            <a:ext cx="3500035" cy="52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4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73D14-C1EF-34AC-A519-173D1479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7560-A331-3E83-8F57-DF28635D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b="1"/>
              <a:t>기능 구현 소개 </a:t>
            </a:r>
            <a:r>
              <a:rPr lang="en-US" altLang="ko-KR" b="1"/>
              <a:t>-</a:t>
            </a:r>
            <a:r>
              <a:rPr lang="ko-KR" b="1"/>
              <a:t> </a:t>
            </a:r>
            <a:r>
              <a:rPr lang="en-US" altLang="ko-KR" b="1"/>
              <a:t>Runner </a:t>
            </a:r>
            <a:r>
              <a:rPr lang="en-US" altLang="ko-KR" b="1" err="1"/>
              <a:t>기능</a:t>
            </a:r>
            <a:r>
              <a:rPr lang="en-US" altLang="ko-KR" b="1"/>
              <a:t> </a:t>
            </a:r>
            <a:r>
              <a:rPr lang="en-US" altLang="ko-KR" b="1" err="1"/>
              <a:t>추가</a:t>
            </a:r>
            <a:endParaRPr lang="ko-KR" alt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BF57D-8422-5CCB-E962-FF4CA2036ABC}"/>
              </a:ext>
            </a:extLst>
          </p:cNvPr>
          <p:cNvSpPr txBox="1"/>
          <p:nvPr/>
        </p:nvSpPr>
        <p:spPr>
          <a:xfrm>
            <a:off x="8043110" y="1465848"/>
            <a:ext cx="3926306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주요</a:t>
            </a:r>
            <a:r>
              <a:rPr lang="en-US" altLang="ko-KR" b="1"/>
              <a:t> </a:t>
            </a:r>
            <a:r>
              <a:rPr lang="ko-KR" altLang="en-US" b="1"/>
              <a:t>파일</a:t>
            </a:r>
            <a:r>
              <a:rPr lang="en-US" altLang="ko-KR" b="1"/>
              <a:t> </a:t>
            </a:r>
            <a:r>
              <a:rPr lang="ko-KR" altLang="en-US" b="1"/>
              <a:t>및</a:t>
            </a:r>
            <a:r>
              <a:rPr lang="en-US" altLang="ko-KR" b="1"/>
              <a:t> </a:t>
            </a:r>
            <a:r>
              <a:rPr lang="ko-KR" altLang="en-US" b="1"/>
              <a:t>클래스</a:t>
            </a:r>
            <a:endParaRPr lang="en-US" altLang="ko-KR" b="1"/>
          </a:p>
          <a:p>
            <a:pPr>
              <a:buFont typeface=""/>
              <a:buChar char="•"/>
            </a:pPr>
            <a:r>
              <a:rPr lang="ko-KR" altLang="en-US" b="1"/>
              <a:t>파일</a:t>
            </a:r>
            <a:r>
              <a:rPr lang="en-US" altLang="ko-KR"/>
              <a:t>:</a:t>
            </a:r>
          </a:p>
          <a:p>
            <a:pPr>
              <a:buFont typeface=""/>
              <a:buChar char="•"/>
            </a:pPr>
            <a:r>
              <a:rPr lang="en-US" altLang="ko-KR">
                <a:latin typeface="Consolas"/>
              </a:rPr>
              <a:t>command_core/shell_commands/runner.py</a:t>
            </a:r>
          </a:p>
          <a:p>
            <a:pPr>
              <a:buFont typeface=""/>
              <a:buChar char="•"/>
            </a:pPr>
            <a:r>
              <a:rPr lang="ko-KR" altLang="en-US" b="1"/>
              <a:t>클래스</a:t>
            </a:r>
            <a:r>
              <a:rPr lang="en-US" altLang="ko-KR"/>
              <a:t>:</a:t>
            </a:r>
          </a:p>
          <a:p>
            <a:pPr>
              <a:buFont typeface=""/>
              <a:buChar char="•"/>
            </a:pPr>
            <a:r>
              <a:rPr lang="en-US" altLang="ko-KR">
                <a:latin typeface="Consolas"/>
              </a:rPr>
              <a:t>Runner(</a:t>
            </a:r>
            <a:r>
              <a:rPr lang="en-US" altLang="ko-KR" err="1">
                <a:latin typeface="Consolas"/>
              </a:rPr>
              <a:t>BaseCommand</a:t>
            </a:r>
            <a:r>
              <a:rPr lang="en-US" altLang="ko-KR">
                <a:latin typeface="Consola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304C4-68FF-1AD0-E2C7-7521C85C348D}"/>
              </a:ext>
            </a:extLst>
          </p:cNvPr>
          <p:cNvSpPr txBox="1"/>
          <p:nvPr/>
        </p:nvSpPr>
        <p:spPr>
          <a:xfrm>
            <a:off x="372979" y="1145006"/>
            <a:ext cx="766612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/>
              <a:t>Runner</a:t>
            </a:r>
            <a:r>
              <a:rPr lang="ko-KR" altLang="en-US" b="1"/>
              <a:t>의</a:t>
            </a:r>
            <a:r>
              <a:rPr lang="en-US" altLang="ko-KR" b="1"/>
              <a:t> </a:t>
            </a:r>
            <a:r>
              <a:rPr lang="ko-KR" altLang="en-US" b="1"/>
              <a:t>목적</a:t>
            </a:r>
            <a:endParaRPr lang="en-US" altLang="ko-KR" b="1"/>
          </a:p>
          <a:p>
            <a:endParaRPr lang="ko-KR" altLang="en-US" b="1"/>
          </a:p>
          <a:p>
            <a:r>
              <a:rPr lang="ko-KR" altLang="en-US" b="1"/>
              <a:t>1.자동화된</a:t>
            </a:r>
            <a:r>
              <a:rPr lang="en-US" altLang="ko-KR" b="1"/>
              <a:t> </a:t>
            </a:r>
            <a:r>
              <a:rPr lang="ko-KR" altLang="en-US" b="1"/>
              <a:t>시나리오</a:t>
            </a:r>
            <a:r>
              <a:rPr lang="en-US" altLang="ko-KR" b="1"/>
              <a:t> </a:t>
            </a:r>
            <a:r>
              <a:rPr lang="ko-KR" altLang="en-US" b="1"/>
              <a:t>실행</a:t>
            </a:r>
            <a:r>
              <a:rPr lang="en-US" altLang="ko-KR"/>
              <a:t>:</a:t>
            </a:r>
            <a:endParaRPr lang="ko-KR" altLang="en-US" b="1"/>
          </a:p>
          <a:p>
            <a:r>
              <a:rPr lang="en-US" altLang="ko-KR"/>
              <a:t>Runner</a:t>
            </a:r>
            <a:r>
              <a:rPr lang="ko-KR" altLang="en-US"/>
              <a:t>는</a:t>
            </a:r>
            <a:r>
              <a:rPr lang="en-US" altLang="ko-KR"/>
              <a:t> </a:t>
            </a:r>
            <a:r>
              <a:rPr lang="ko-KR" altLang="en-US"/>
              <a:t>여러</a:t>
            </a:r>
            <a:r>
              <a:rPr lang="en-US" altLang="ko-KR"/>
              <a:t> </a:t>
            </a:r>
            <a:r>
              <a:rPr lang="ko-KR" altLang="en-US"/>
              <a:t>테스트</a:t>
            </a:r>
            <a:r>
              <a:rPr lang="en-US" altLang="ko-KR"/>
              <a:t> </a:t>
            </a:r>
            <a:r>
              <a:rPr lang="ko-KR" altLang="en-US"/>
              <a:t>시나리오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en-US" altLang="ko-KR" err="1"/>
              <a:t>FullWriteAndReadCompare</a:t>
            </a:r>
            <a:r>
              <a:rPr lang="en-US" altLang="ko-KR"/>
              <a:t>, </a:t>
            </a:r>
            <a:r>
              <a:rPr lang="en-US" altLang="ko-KR" err="1"/>
              <a:t>PartialLBAWrite</a:t>
            </a:r>
            <a:r>
              <a:rPr lang="en-US" altLang="ko-KR"/>
              <a:t> 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 err="1"/>
              <a:t>를</a:t>
            </a:r>
            <a:r>
              <a:rPr lang="en-US" altLang="ko-KR"/>
              <a:t> </a:t>
            </a:r>
            <a:r>
              <a:rPr lang="ko-KR" altLang="en-US"/>
              <a:t>자동으로</a:t>
            </a:r>
            <a:r>
              <a:rPr lang="en-US" altLang="ko-KR"/>
              <a:t> </a:t>
            </a:r>
            <a:r>
              <a:rPr lang="ko-KR" altLang="en-US"/>
              <a:t>순차</a:t>
            </a:r>
            <a:r>
              <a:rPr lang="en-US" altLang="ko-KR"/>
              <a:t> </a:t>
            </a:r>
            <a:r>
              <a:rPr lang="ko-KR" altLang="en-US"/>
              <a:t>실행하여</a:t>
            </a:r>
            <a:r>
              <a:rPr lang="en-US" altLang="ko-KR"/>
              <a:t>, SSD </a:t>
            </a:r>
            <a:r>
              <a:rPr lang="ko-KR" altLang="en-US"/>
              <a:t>시뮬레이터의</a:t>
            </a:r>
            <a:r>
              <a:rPr lang="en-US" altLang="ko-KR"/>
              <a:t> </a:t>
            </a:r>
            <a:r>
              <a:rPr lang="ko-KR" altLang="en-US"/>
              <a:t>기능과</a:t>
            </a:r>
            <a:r>
              <a:rPr lang="en-US" altLang="ko-KR"/>
              <a:t> </a:t>
            </a:r>
            <a:r>
              <a:rPr lang="ko-KR" altLang="en-US"/>
              <a:t>안정성을</a:t>
            </a:r>
            <a:r>
              <a:rPr lang="en-US" altLang="ko-KR"/>
              <a:t> </a:t>
            </a:r>
            <a:r>
              <a:rPr lang="ko-KR" altLang="en-US"/>
              <a:t>검증하는</a:t>
            </a:r>
            <a:r>
              <a:rPr lang="en-US" altLang="ko-KR"/>
              <a:t> </a:t>
            </a:r>
            <a:r>
              <a:rPr lang="ko-KR" altLang="en-US"/>
              <a:t>역할을</a:t>
            </a:r>
            <a:r>
              <a:rPr lang="en-US" altLang="ko-KR"/>
              <a:t> </a:t>
            </a:r>
            <a:r>
              <a:rPr lang="ko-KR" altLang="en-US"/>
              <a:t>합니다</a:t>
            </a:r>
            <a:r>
              <a:rPr lang="en-US" altLang="ko-KR"/>
              <a:t>.</a:t>
            </a:r>
          </a:p>
          <a:p>
            <a:endParaRPr lang="ko-KR" altLang="en-US" b="1"/>
          </a:p>
          <a:p>
            <a:r>
              <a:rPr lang="ko-KR" altLang="en-US" b="1"/>
              <a:t>2.테스트</a:t>
            </a:r>
            <a:r>
              <a:rPr lang="en-US" altLang="ko-KR" b="1"/>
              <a:t> </a:t>
            </a:r>
            <a:r>
              <a:rPr lang="ko-KR" altLang="en-US" b="1"/>
              <a:t>스크립트</a:t>
            </a:r>
            <a:r>
              <a:rPr lang="en-US" altLang="ko-KR" b="1"/>
              <a:t> </a:t>
            </a:r>
            <a:r>
              <a:rPr lang="ko-KR" altLang="en-US" b="1"/>
              <a:t>기반</a:t>
            </a:r>
            <a:r>
              <a:rPr lang="en-US" altLang="ko-KR" b="1"/>
              <a:t> </a:t>
            </a:r>
            <a:r>
              <a:rPr lang="ko-KR" altLang="en-US" b="1"/>
              <a:t>실행</a:t>
            </a:r>
            <a:r>
              <a:rPr lang="en-US" altLang="ko-KR"/>
              <a:t>:</a:t>
            </a:r>
            <a:endParaRPr lang="en-US"/>
          </a:p>
          <a:p>
            <a:r>
              <a:rPr lang="ko-KR" altLang="en-US"/>
              <a:t>미리</a:t>
            </a:r>
            <a:r>
              <a:rPr lang="en-US" altLang="ko-KR"/>
              <a:t> </a:t>
            </a:r>
            <a:r>
              <a:rPr lang="ko-KR" altLang="en-US"/>
              <a:t>정의된</a:t>
            </a:r>
            <a:r>
              <a:rPr lang="en-US" altLang="ko-KR"/>
              <a:t> </a:t>
            </a:r>
            <a:r>
              <a:rPr lang="ko-KR" altLang="en-US"/>
              <a:t>시나리오</a:t>
            </a:r>
            <a:r>
              <a:rPr lang="en-US" altLang="ko-KR"/>
              <a:t> </a:t>
            </a:r>
            <a:r>
              <a:rPr lang="ko-KR" altLang="en-US"/>
              <a:t>목록</a:t>
            </a:r>
            <a:r>
              <a:rPr lang="en-US" altLang="ko-KR"/>
              <a:t>(</a:t>
            </a:r>
            <a:r>
              <a:rPr lang="en-US" altLang="ko-KR">
                <a:latin typeface="Consolas"/>
              </a:rPr>
              <a:t>shell_scripts.txt</a:t>
            </a:r>
            <a:r>
              <a:rPr lang="en-US" altLang="ko-KR"/>
              <a:t>)</a:t>
            </a:r>
            <a:r>
              <a:rPr lang="ko-KR" altLang="en-US"/>
              <a:t>을</a:t>
            </a:r>
            <a:r>
              <a:rPr lang="en-US" altLang="ko-KR"/>
              <a:t> </a:t>
            </a:r>
            <a:r>
              <a:rPr lang="ko-KR" altLang="en-US"/>
              <a:t>읽어</a:t>
            </a:r>
            <a:r>
              <a:rPr lang="en-US" altLang="ko-KR"/>
              <a:t>, </a:t>
            </a:r>
            <a:r>
              <a:rPr lang="ko-KR" altLang="en-US"/>
              <a:t>각</a:t>
            </a:r>
            <a:r>
              <a:rPr lang="en-US" altLang="ko-KR"/>
              <a:t> </a:t>
            </a:r>
            <a:r>
              <a:rPr lang="ko-KR" altLang="en-US"/>
              <a:t>시나리오를</a:t>
            </a:r>
            <a:r>
              <a:rPr lang="en-US" altLang="ko-KR"/>
              <a:t> </a:t>
            </a:r>
            <a:r>
              <a:rPr lang="ko-KR" altLang="en-US"/>
              <a:t>자동으로</a:t>
            </a:r>
            <a:r>
              <a:rPr lang="en-US" altLang="ko-KR"/>
              <a:t>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39C11-EFC7-7E61-30EB-30DB02BCE83C}"/>
              </a:ext>
            </a:extLst>
          </p:cNvPr>
          <p:cNvSpPr txBox="1"/>
          <p:nvPr/>
        </p:nvSpPr>
        <p:spPr>
          <a:xfrm>
            <a:off x="493295" y="3200400"/>
            <a:ext cx="1147612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b="1">
                <a:solidFill>
                  <a:schemeClr val="tx1"/>
                </a:solidFill>
                <a:latin typeface="Malgun Gothic"/>
                <a:ea typeface="Malgun Gothic"/>
              </a:rPr>
              <a:t>구조</a:t>
            </a:r>
            <a:r>
              <a:rPr lang="en-US" sz="1200" b="1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sz="1200" b="1">
                <a:solidFill>
                  <a:schemeClr val="tx1"/>
                </a:solidFill>
                <a:latin typeface="Malgun Gothic"/>
                <a:ea typeface="Malgun Gothic"/>
              </a:rPr>
              <a:t>및</a:t>
            </a:r>
            <a:r>
              <a:rPr lang="en-US" sz="1200" b="1">
                <a:solidFill>
                  <a:schemeClr val="tx1"/>
                </a:solidFill>
                <a:latin typeface="Malgun Gothic"/>
              </a:rPr>
              <a:t> </a:t>
            </a:r>
            <a:r>
              <a:rPr lang="ko-KR" sz="1200" b="1">
                <a:solidFill>
                  <a:schemeClr val="tx1"/>
                </a:solidFill>
                <a:latin typeface="Malgun Gothic"/>
                <a:ea typeface="Malgun Gothic"/>
              </a:rPr>
              <a:t>동작</a:t>
            </a:r>
            <a:r>
              <a:rPr lang="en-US" sz="1200" b="1">
                <a:solidFill>
                  <a:schemeClr val="tx1"/>
                </a:solidFill>
                <a:latin typeface="Malgun Gothic"/>
              </a:rPr>
              <a:t> </a:t>
            </a:r>
            <a:r>
              <a:rPr lang="ko-KR" sz="1200" b="1">
                <a:solidFill>
                  <a:schemeClr val="tx1"/>
                </a:solidFill>
                <a:latin typeface="Malgun Gothic"/>
                <a:ea typeface="Malgun Gothic"/>
              </a:rPr>
              <a:t>흐름</a:t>
            </a:r>
            <a:endParaRPr lang="ko-KR" sz="1200">
              <a:solidFill>
                <a:schemeClr val="tx1"/>
              </a:solidFill>
              <a:latin typeface="Malgun Gothic"/>
              <a:ea typeface="Malgun Gothic"/>
            </a:endParaRPr>
          </a:p>
          <a:p>
            <a:endParaRPr lang="ko-KR" altLang="en-US" sz="1200" b="1">
              <a:solidFill>
                <a:schemeClr val="tx1"/>
              </a:solidFill>
              <a:latin typeface="Malgun Gothic"/>
              <a:ea typeface="Malgun Gothic"/>
            </a:endParaRPr>
          </a:p>
          <a:p>
            <a:r>
              <a:rPr lang="ko-KR" sz="1200" b="1">
                <a:solidFill>
                  <a:schemeClr val="tx1"/>
                </a:solidFill>
                <a:latin typeface="Malgun Gothic"/>
                <a:ea typeface="Malgun Gothic"/>
              </a:rPr>
              <a:t>(1) 시나리오 매핑</a:t>
            </a:r>
            <a:endParaRPr lang="ko-KR" sz="1200">
              <a:solidFill>
                <a:schemeClr val="tx1"/>
              </a:solidFill>
              <a:latin typeface="Malgun Gothic"/>
              <a:ea typeface="Malgun Gothic"/>
            </a:endParaRPr>
          </a:p>
          <a:p>
            <a:r>
              <a:rPr lang="ko-KR" sz="1200" err="1">
                <a:solidFill>
                  <a:schemeClr val="tx1"/>
                </a:solidFill>
                <a:latin typeface="Malgun Gothic"/>
                <a:ea typeface="Malgun Gothic"/>
              </a:rPr>
              <a:t>scenario_map</a:t>
            </a: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 = {</a:t>
            </a:r>
          </a:p>
          <a:p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    "1_FullWriteAndReadCompare": testscenario.TestScenario1,</a:t>
            </a:r>
          </a:p>
          <a:p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    "2_PartialLBAWrite": testscenario.TestScenario2,</a:t>
            </a:r>
          </a:p>
          <a:p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    "3_WriteReadAging": testscenario.TestScenario3,</a:t>
            </a:r>
          </a:p>
          <a:p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    "4_EraseAndWriteAging": testscenario.TestScenario4,</a:t>
            </a:r>
          </a:p>
          <a:p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}</a:t>
            </a:r>
          </a:p>
          <a:p>
            <a:pPr marL="285750" indent="-285750">
              <a:buChar char="•"/>
            </a:pP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시나리오 이름(문자열)과 실제 실행할 클래스(TestScenario1~TestScenario4)</a:t>
            </a:r>
            <a:r>
              <a:rPr lang="ko-KR" sz="1200" err="1">
                <a:solidFill>
                  <a:schemeClr val="tx1"/>
                </a:solidFill>
                <a:latin typeface="Malgun Gothic"/>
                <a:ea typeface="Malgun Gothic"/>
              </a:rPr>
              <a:t>를</a:t>
            </a: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 매핑합니다.</a:t>
            </a:r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ko-KR" sz="1200" b="1">
                <a:solidFill>
                  <a:schemeClr val="tx1"/>
                </a:solidFill>
                <a:latin typeface="Malgun Gothic"/>
                <a:ea typeface="Malgun Gothic"/>
              </a:rPr>
              <a:t>(2) </a:t>
            </a:r>
            <a:r>
              <a:rPr lang="ko-KR" sz="1200" b="1" err="1">
                <a:solidFill>
                  <a:schemeClr val="tx1"/>
                </a:solidFill>
                <a:latin typeface="Malgun Gothic"/>
                <a:ea typeface="Malgun Gothic"/>
              </a:rPr>
              <a:t>Runner</a:t>
            </a:r>
            <a:r>
              <a:rPr lang="ko-KR" sz="1200" b="1">
                <a:solidFill>
                  <a:schemeClr val="tx1"/>
                </a:solidFill>
                <a:latin typeface="Malgun Gothic"/>
                <a:ea typeface="Malgun Gothic"/>
              </a:rPr>
              <a:t> 클래스의 핵심 메서드</a:t>
            </a:r>
            <a:endParaRPr lang="ko-KR" sz="1200">
              <a:solidFill>
                <a:schemeClr val="tx1"/>
              </a:solidFill>
              <a:latin typeface="Malgun Gothic"/>
              <a:ea typeface="Malgun Gothic"/>
            </a:endParaRPr>
          </a:p>
          <a:p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__</a:t>
            </a:r>
            <a:r>
              <a:rPr lang="ko-KR" sz="1200" err="1">
                <a:solidFill>
                  <a:schemeClr val="tx1"/>
                </a:solidFill>
                <a:latin typeface="Malgun Gothic"/>
                <a:ea typeface="Malgun Gothic"/>
              </a:rPr>
              <a:t>init</a:t>
            </a: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__(</a:t>
            </a:r>
            <a:r>
              <a:rPr lang="ko-KR" sz="1200" err="1">
                <a:solidFill>
                  <a:schemeClr val="tx1"/>
                </a:solidFill>
                <a:latin typeface="Malgun Gothic"/>
                <a:ea typeface="Malgun Gothic"/>
              </a:rPr>
              <a:t>self</a:t>
            </a: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, </a:t>
            </a:r>
            <a:r>
              <a:rPr lang="ko-KR" sz="1200" err="1">
                <a:solidFill>
                  <a:schemeClr val="tx1"/>
                </a:solidFill>
                <a:latin typeface="Malgun Gothic"/>
                <a:ea typeface="Malgun Gothic"/>
              </a:rPr>
              <a:t>ssd</a:t>
            </a: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: </a:t>
            </a:r>
            <a:r>
              <a:rPr lang="ko-KR" sz="1200" err="1">
                <a:solidFill>
                  <a:schemeClr val="tx1"/>
                </a:solidFill>
                <a:latin typeface="Malgun Gothic"/>
                <a:ea typeface="Malgun Gothic"/>
              </a:rPr>
              <a:t>AbstractSSD</a:t>
            </a: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)</a:t>
            </a:r>
          </a:p>
          <a:p>
            <a:pPr marL="285750" indent="-285750">
              <a:buChar char="•"/>
            </a:pP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실행에 사용할 SSD 객체를 저장합니다.</a:t>
            </a:r>
          </a:p>
          <a:p>
            <a:r>
              <a:rPr lang="ko-KR" sz="1200" err="1">
                <a:solidFill>
                  <a:schemeClr val="tx1"/>
                </a:solidFill>
                <a:latin typeface="Malgun Gothic"/>
                <a:ea typeface="Malgun Gothic"/>
              </a:rPr>
              <a:t>execute</a:t>
            </a: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(</a:t>
            </a:r>
            <a:r>
              <a:rPr lang="ko-KR" sz="1200" err="1">
                <a:solidFill>
                  <a:schemeClr val="tx1"/>
                </a:solidFill>
                <a:latin typeface="Malgun Gothic"/>
                <a:ea typeface="Malgun Gothic"/>
              </a:rPr>
              <a:t>self</a:t>
            </a:r>
            <a:r>
              <a:rPr lang="ko-KR" sz="1200">
                <a:solidFill>
                  <a:schemeClr val="tx1"/>
                </a:solidFill>
                <a:latin typeface="Malgun Gothic"/>
                <a:ea typeface="Malgun Gothic"/>
              </a:rPr>
              <a:t>)</a:t>
            </a:r>
          </a:p>
          <a:p>
            <a:pPr marL="285750" indent="-285750">
              <a:buChar char="•"/>
            </a:pPr>
            <a:r>
              <a:rPr lang="ko-KR" altLang="en-US" sz="1000">
                <a:solidFill>
                  <a:schemeClr val="tx1"/>
                </a:solidFill>
                <a:ea typeface="Malgun Gothic"/>
              </a:rPr>
              <a:t>클래스를 찾아서 정상 클래스면 인스턴스 생성을 하고 </a:t>
            </a:r>
            <a:r>
              <a:rPr lang="en-US" altLang="ko-KR" sz="1000">
                <a:solidFill>
                  <a:schemeClr val="tx1"/>
                </a:solidFill>
                <a:latin typeface="Consolas"/>
                <a:ea typeface="Malgun Gothic"/>
              </a:rPr>
              <a:t>execute()</a:t>
            </a:r>
            <a:r>
              <a:rPr lang="ko-KR" altLang="en-US" sz="1000">
                <a:solidFill>
                  <a:schemeClr val="tx1"/>
                </a:solidFill>
                <a:ea typeface="Malgun Gothic"/>
              </a:rPr>
              <a:t> 실행</a:t>
            </a:r>
            <a:endParaRPr lang="ko-KR" altLang="en-US">
              <a:solidFill>
                <a:schemeClr val="tx1"/>
              </a:solidFill>
            </a:endParaRPr>
          </a:p>
          <a:p>
            <a:endParaRPr lang="ko-KR" sz="120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285750" indent="-285750">
              <a:buChar char="•"/>
            </a:pPr>
            <a:endParaRPr lang="ko-KR" altLang="en-US" sz="120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pic>
        <p:nvPicPr>
          <p:cNvPr id="4" name="그림 3" descr="PlantUML diagram">
            <a:extLst>
              <a:ext uri="{FF2B5EF4-FFF2-40B4-BE49-F238E27FC236}">
                <a16:creationId xmlns:a16="http://schemas.microsoft.com/office/drawing/2014/main" id="{C31715B3-2DD7-6486-3E10-E46FE277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299" y="4097671"/>
            <a:ext cx="5016284" cy="25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384BD-34CF-5DC8-C2B9-0E6838006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361F-48D2-D39B-5424-839E7542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80" y="310143"/>
            <a:ext cx="10923814" cy="695216"/>
          </a:xfrm>
        </p:spPr>
        <p:txBody>
          <a:bodyPr>
            <a:normAutofit fontScale="90000"/>
          </a:bodyPr>
          <a:lstStyle/>
          <a:p>
            <a:r>
              <a:rPr lang="ko-KR" b="1"/>
              <a:t>기능 구현 소개 </a:t>
            </a:r>
            <a:r>
              <a:rPr lang="en-US" altLang="ko-KR" b="1"/>
              <a:t>-</a:t>
            </a:r>
            <a:r>
              <a:rPr lang="ko-KR" b="1"/>
              <a:t> </a:t>
            </a:r>
            <a:r>
              <a:rPr lang="en-US" altLang="ko-KR" b="1"/>
              <a:t>Command Buffer </a:t>
            </a:r>
            <a:r>
              <a:rPr lang="en-US" altLang="ko-KR" b="1" err="1"/>
              <a:t>기능</a:t>
            </a:r>
            <a:r>
              <a:rPr lang="en-US" altLang="ko-KR" b="1"/>
              <a:t> </a:t>
            </a:r>
            <a:r>
              <a:rPr lang="en-US" altLang="ko-KR" b="1" err="1"/>
              <a:t>추가</a:t>
            </a:r>
            <a:endParaRPr lang="ko-KR" altLang="en-US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F8F8B-6B67-EFB2-CA47-0942783E9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8B66EAF-5685-0D18-24EC-EAD2E471C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94219"/>
              </p:ext>
            </p:extLst>
          </p:nvPr>
        </p:nvGraphicFramePr>
        <p:xfrm>
          <a:off x="375780" y="1012520"/>
          <a:ext cx="11352274" cy="2895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76137">
                  <a:extLst>
                    <a:ext uri="{9D8B030D-6E8A-4147-A177-3AD203B41FA5}">
                      <a16:colId xmlns:a16="http://schemas.microsoft.com/office/drawing/2014/main" val="3359350336"/>
                    </a:ext>
                  </a:extLst>
                </a:gridCol>
                <a:gridCol w="5676137">
                  <a:extLst>
                    <a:ext uri="{9D8B030D-6E8A-4147-A177-3AD203B41FA5}">
                      <a16:colId xmlns:a16="http://schemas.microsoft.com/office/drawing/2014/main" val="21279038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100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1. </a:t>
                      </a:r>
                      <a:r>
                        <a:rPr lang="ko-KR" altLang="en-US"/>
                        <a:t>변화 감지 기반 반복 최적화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calculate</a:t>
                      </a:r>
                      <a:r>
                        <a:rPr lang="af-ZA"/>
                        <a:t>()</a:t>
                      </a:r>
                      <a:r>
                        <a:rPr lang="ko-KR" altLang="en-US"/>
                        <a:t>는 버퍼가 더 이상 바뀌지 않을 때까지 </a:t>
                      </a:r>
                      <a:r>
                        <a:rPr lang="en-US" altLang="ko-KR"/>
                        <a:t>_</a:t>
                      </a:r>
                      <a:r>
                        <a:rPr lang="af-ZA" err="1"/>
                        <a:t>optimize_once</a:t>
                      </a:r>
                      <a:r>
                        <a:rPr lang="af-ZA"/>
                        <a:t>()</a:t>
                      </a:r>
                      <a:r>
                        <a:rPr lang="ko-KR" altLang="en-US" err="1"/>
                        <a:t>를</a:t>
                      </a:r>
                      <a:r>
                        <a:rPr lang="ko-KR" altLang="en-US"/>
                        <a:t> 반복 수행하여 수렴성을 보장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779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2. </a:t>
                      </a:r>
                      <a:r>
                        <a:rPr lang="ko-KR" altLang="en-US"/>
                        <a:t>단일 책임 분리 명확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_</a:t>
                      </a:r>
                      <a:r>
                        <a:rPr lang="af-ZA" err="1"/>
                        <a:t>drop_redundant_writes</a:t>
                      </a:r>
                      <a:r>
                        <a:rPr lang="af-ZA"/>
                        <a:t>, _</a:t>
                      </a:r>
                      <a:r>
                        <a:rPr lang="af-ZA" err="1"/>
                        <a:t>merge_erase_commands</a:t>
                      </a:r>
                      <a:r>
                        <a:rPr lang="af-ZA"/>
                        <a:t> </a:t>
                      </a:r>
                      <a:r>
                        <a:rPr lang="ko-KR" altLang="en-US"/>
                        <a:t>등 각 함수가 하나의 역할만 수행 </a:t>
                      </a:r>
                      <a:r>
                        <a:rPr lang="en-US" altLang="ko-KR"/>
                        <a:t>(</a:t>
                      </a:r>
                      <a:r>
                        <a:rPr lang="af-ZA"/>
                        <a:t>SRP </a:t>
                      </a:r>
                      <a:r>
                        <a:rPr lang="ko-KR" altLang="en-US"/>
                        <a:t>원칙 준수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018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3. </a:t>
                      </a:r>
                      <a:r>
                        <a:rPr lang="ko-KR" altLang="en-US"/>
                        <a:t>상태를 보존하지 않는 순수 함수 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내부 상태에 의존하지 않고 입력 → 출력으로만 구성되어 디버깅과 테스트가 용이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965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4. </a:t>
                      </a:r>
                      <a:r>
                        <a:rPr lang="af-ZA" err="1"/>
                        <a:t>Erase</a:t>
                      </a:r>
                      <a:r>
                        <a:rPr lang="af-ZA"/>
                        <a:t> </a:t>
                      </a:r>
                      <a:r>
                        <a:rPr lang="af-ZA" err="1"/>
                        <a:t>Chunk</a:t>
                      </a:r>
                      <a:r>
                        <a:rPr lang="af-ZA"/>
                        <a:t> </a:t>
                      </a:r>
                      <a:r>
                        <a:rPr lang="ko-KR" altLang="en-US"/>
                        <a:t>전략 내장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ERASE </a:t>
                      </a:r>
                      <a:r>
                        <a:rPr lang="ko-KR" altLang="en-US"/>
                        <a:t>명령을 </a:t>
                      </a:r>
                      <a:r>
                        <a:rPr lang="af-ZA"/>
                        <a:t>MAX_ERASE_SIZE </a:t>
                      </a:r>
                      <a:r>
                        <a:rPr lang="ko-KR" altLang="en-US"/>
                        <a:t>기준으로 자동 분할하여 하드웨어 제약 반영 </a:t>
                      </a:r>
                      <a:r>
                        <a:rPr lang="en-US" altLang="ko-KR"/>
                        <a:t>+ </a:t>
                      </a:r>
                      <a:r>
                        <a:rPr lang="ko-KR" altLang="en-US"/>
                        <a:t>성능 최적화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729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5. </a:t>
                      </a:r>
                      <a:r>
                        <a:rPr lang="ko-KR" altLang="en-US"/>
                        <a:t>순서 재정렬을 통한 성능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최종 명령 리스트는 </a:t>
                      </a:r>
                      <a:r>
                        <a:rPr lang="en-US" altLang="ko-KR"/>
                        <a:t>[</a:t>
                      </a:r>
                      <a:r>
                        <a:rPr lang="af-ZA"/>
                        <a:t>ERASES] + [WRITES] + [OTHERS]</a:t>
                      </a:r>
                      <a:r>
                        <a:rPr lang="ko-KR" altLang="en-US"/>
                        <a:t>로 정리되어 </a:t>
                      </a:r>
                      <a:r>
                        <a:rPr lang="af-ZA"/>
                        <a:t>SSD </a:t>
                      </a:r>
                      <a:r>
                        <a:rPr lang="ko-KR" altLang="en-US"/>
                        <a:t>처리에 일관성과 예측 가능성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42951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53651ED-E4A1-0BC7-9ED5-93D55B7D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244743"/>
              </p:ext>
            </p:extLst>
          </p:nvPr>
        </p:nvGraphicFramePr>
        <p:xfrm>
          <a:off x="375780" y="4050082"/>
          <a:ext cx="11368422" cy="26822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5684211">
                  <a:extLst>
                    <a:ext uri="{9D8B030D-6E8A-4147-A177-3AD203B41FA5}">
                      <a16:colId xmlns:a16="http://schemas.microsoft.com/office/drawing/2014/main" val="2478493805"/>
                    </a:ext>
                  </a:extLst>
                </a:gridCol>
                <a:gridCol w="5684211">
                  <a:extLst>
                    <a:ext uri="{9D8B030D-6E8A-4147-A177-3AD203B41FA5}">
                      <a16:colId xmlns:a16="http://schemas.microsoft.com/office/drawing/2014/main" val="3427782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패턴 </a:t>
                      </a:r>
                      <a:r>
                        <a:rPr lang="en-US" altLang="ko-KR"/>
                        <a:t>/ </a:t>
                      </a:r>
                      <a:r>
                        <a:rPr lang="ko-KR" altLang="en-US"/>
                        <a:t>원리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적용 위치 및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43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Template </a:t>
                      </a:r>
                      <a:r>
                        <a:rPr lang="af-ZA" err="1"/>
                        <a:t>Method</a:t>
                      </a:r>
                      <a:r>
                        <a:rPr lang="af-ZA"/>
                        <a:t> </a:t>
                      </a:r>
                      <a:r>
                        <a:rPr lang="af-ZA" err="1"/>
                        <a:t>Pattern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calculate</a:t>
                      </a:r>
                      <a:r>
                        <a:rPr lang="af-ZA"/>
                        <a:t>()</a:t>
                      </a:r>
                      <a:r>
                        <a:rPr lang="ko-KR" altLang="en-US"/>
                        <a:t>가 전체 흐름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템플릿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을 정의하고</a:t>
                      </a:r>
                      <a:r>
                        <a:rPr lang="en-US" altLang="ko-KR"/>
                        <a:t>, _</a:t>
                      </a:r>
                      <a:r>
                        <a:rPr lang="af-ZA" err="1"/>
                        <a:t>optimize_once</a:t>
                      </a:r>
                      <a:r>
                        <a:rPr lang="af-ZA"/>
                        <a:t>()</a:t>
                      </a:r>
                      <a:r>
                        <a:rPr lang="ko-KR" altLang="en-US"/>
                        <a:t>는 단계별 최적화 로직을 분리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68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Strategy</a:t>
                      </a:r>
                      <a:r>
                        <a:rPr lang="af-ZA"/>
                        <a:t> </a:t>
                      </a:r>
                      <a:r>
                        <a:rPr lang="af-ZA" err="1"/>
                        <a:t>Pattern</a:t>
                      </a:r>
                      <a:r>
                        <a:rPr lang="af-ZA"/>
                        <a:t> (</a:t>
                      </a:r>
                      <a:r>
                        <a:rPr lang="ko-KR" altLang="en-US"/>
                        <a:t>간접적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_</a:t>
                      </a:r>
                      <a:r>
                        <a:rPr lang="af-ZA" err="1"/>
                        <a:t>optimize_once</a:t>
                      </a:r>
                      <a:r>
                        <a:rPr lang="af-ZA"/>
                        <a:t>() </a:t>
                      </a:r>
                      <a:r>
                        <a:rPr lang="ko-KR" altLang="en-US"/>
                        <a:t>내부에서 다양한 최적화 전략을 독립된 메서드로 분리하여 구성 → 향후 전략 교체 용이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239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Command</a:t>
                      </a:r>
                      <a:r>
                        <a:rPr lang="af-ZA"/>
                        <a:t> </a:t>
                      </a:r>
                      <a:r>
                        <a:rPr lang="af-ZA" err="1"/>
                        <a:t>Pattern</a:t>
                      </a:r>
                      <a:r>
                        <a:rPr lang="af-ZA"/>
                        <a:t> </a:t>
                      </a:r>
                      <a:r>
                        <a:rPr lang="ko-KR" altLang="en-US"/>
                        <a:t>개념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Packet</a:t>
                      </a:r>
                      <a:r>
                        <a:rPr lang="ko-KR" altLang="en-US"/>
                        <a:t>은 </a:t>
                      </a:r>
                      <a:r>
                        <a:rPr lang="af-ZA"/>
                        <a:t>COMMAND, ADDR, VALUE</a:t>
                      </a:r>
                      <a:r>
                        <a:rPr lang="ko-KR" altLang="en-US" err="1"/>
                        <a:t>를</a:t>
                      </a:r>
                      <a:r>
                        <a:rPr lang="ko-KR" altLang="en-US"/>
                        <a:t> 갖는 명령 객체로</a:t>
                      </a:r>
                      <a:r>
                        <a:rPr lang="en-US" altLang="ko-KR"/>
                        <a:t>, </a:t>
                      </a:r>
                      <a:r>
                        <a:rPr lang="af-ZA"/>
                        <a:t>SSD </a:t>
                      </a:r>
                      <a:r>
                        <a:rPr lang="ko-KR" altLang="en-US"/>
                        <a:t>명령을 명시적으로 모델링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766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Pure </a:t>
                      </a:r>
                      <a:r>
                        <a:rPr lang="af-ZA" err="1"/>
                        <a:t>Function</a:t>
                      </a:r>
                      <a:r>
                        <a:rPr lang="af-ZA"/>
                        <a:t>/</a:t>
                      </a:r>
                      <a:r>
                        <a:rPr lang="af-ZA" err="1"/>
                        <a:t>Immutability</a:t>
                      </a:r>
                      <a:r>
                        <a:rPr lang="af-ZA"/>
                        <a:t>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deepcopy</a:t>
                      </a:r>
                      <a:r>
                        <a:rPr lang="af-ZA"/>
                        <a:t>() + </a:t>
                      </a:r>
                      <a:r>
                        <a:rPr lang="ko-KR" altLang="en-US"/>
                        <a:t>새로운 리스트 반환 방식 → 부작용 없는 함수적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52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err="1"/>
                        <a:t>Defensive</a:t>
                      </a:r>
                      <a:r>
                        <a:rPr lang="af-ZA"/>
                        <a:t> </a:t>
                      </a:r>
                      <a:r>
                        <a:rPr lang="af-ZA" err="1"/>
                        <a:t>Programming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중복 방지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주소 정렬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크기 초과 방지 등 다양한 방어적 코드 처리가 포함됨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589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88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13B522-DB38-4BA3-4487-B50F3961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>
            <a:extLst>
              <a:ext uri="{FF2B5EF4-FFF2-40B4-BE49-F238E27FC236}">
                <a16:creationId xmlns:a16="http://schemas.microsoft.com/office/drawing/2014/main" id="{1BFB86CE-3494-E9CE-2315-AF19B5618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indent="0"/>
            <a:r>
              <a:rPr lang="en-US"/>
              <a:t>TDD</a:t>
            </a:r>
            <a:r>
              <a:rPr lang="en-US" altLang="ko-KR"/>
              <a:t> </a:t>
            </a:r>
            <a:r>
              <a:rPr lang="ko-KR" altLang="en-US"/>
              <a:t>활용</a:t>
            </a:r>
            <a:r>
              <a:rPr lang="en-US" altLang="ko-KR"/>
              <a:t> </a:t>
            </a:r>
            <a:r>
              <a:rPr lang="ko-KR" altLang="en-US"/>
              <a:t>예시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676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2EC97-D216-40EB-AF8F-876CB634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C7E65F-0C17-4BE7-A16E-1AC1B11D0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1"/>
              <a:t>조원 소개 및 역할</a:t>
            </a:r>
          </a:p>
          <a:p>
            <a:r>
              <a:rPr lang="ko-KR" altLang="en-US" b="1"/>
              <a:t>기능 구현 소개</a:t>
            </a:r>
          </a:p>
          <a:p>
            <a:r>
              <a:rPr lang="en-US" altLang="ko-KR" b="1"/>
              <a:t>TDD </a:t>
            </a:r>
            <a:r>
              <a:rPr lang="ko-KR" altLang="en-US" b="1"/>
              <a:t>활용 예시</a:t>
            </a:r>
          </a:p>
          <a:p>
            <a:r>
              <a:rPr lang="en-US" altLang="ko-KR" b="1"/>
              <a:t>Mocking </a:t>
            </a:r>
            <a:r>
              <a:rPr lang="ko-KR" altLang="en-US" b="1"/>
              <a:t>활용 예시</a:t>
            </a:r>
          </a:p>
          <a:p>
            <a:r>
              <a:rPr lang="ko-KR" altLang="en-US" b="1" err="1"/>
              <a:t>리팩토링을</a:t>
            </a:r>
            <a:r>
              <a:rPr lang="ko-KR" altLang="en-US" b="1"/>
              <a:t> 통한 </a:t>
            </a:r>
            <a:r>
              <a:rPr lang="ko-KR" altLang="en-US" b="1" err="1"/>
              <a:t>클린코드</a:t>
            </a:r>
            <a:r>
              <a:rPr lang="ko-KR" altLang="en-US" b="1"/>
              <a:t> 전후 결과 비교</a:t>
            </a:r>
          </a:p>
          <a:p>
            <a:r>
              <a:rPr lang="ko-KR" altLang="en-US" b="1"/>
              <a:t>소감 </a:t>
            </a:r>
            <a:endParaRPr lang="en-US" altLang="ko-KR" b="1"/>
          </a:p>
          <a:p>
            <a:r>
              <a:rPr lang="ko-KR" altLang="en-US" b="1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568936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4E9F33CC-5163-F21F-4218-B43877980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F2DA3B9C-4BCD-9F04-0B63-5946FD3767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af-ZA" b="1"/>
              <a:t>TDD </a:t>
            </a:r>
            <a:r>
              <a:rPr lang="ko-KR" altLang="af-ZA" b="1"/>
              <a:t>활용</a:t>
            </a:r>
            <a:r>
              <a:rPr lang="af-ZA" b="1"/>
              <a:t> </a:t>
            </a:r>
            <a:r>
              <a:rPr lang="ko-KR" altLang="af-ZA" b="1"/>
              <a:t>예시</a:t>
            </a:r>
            <a:endParaRPr lang="af-ZA" b="1"/>
          </a:p>
        </p:txBody>
      </p: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503637B7-F00A-6FE4-2BB1-F31BA418C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ko-KR" sz="1600" dirty="0"/>
              <a:t>전체 커버리지 90% 달성</a:t>
            </a:r>
            <a:br>
              <a:rPr lang="ko-KR" sz="1600" dirty="0"/>
            </a:br>
            <a:r>
              <a:rPr lang="ko-KR" sz="1600" dirty="0"/>
              <a:t> → 중요 </a:t>
            </a:r>
            <a:r>
              <a:rPr lang="ko-KR" altLang="en-US" sz="1600" dirty="0"/>
              <a:t>로직 중심의 전략적 테스트 구성</a:t>
            </a:r>
            <a:endParaRPr lang="en-US" altLang="ko-KR" sz="1600" dirty="0"/>
          </a:p>
          <a:p>
            <a:pPr marL="114300" indent="0">
              <a:buNone/>
            </a:pPr>
            <a:r>
              <a:rPr lang="ko-KR" altLang="en-US" sz="1600" b="1" dirty="0"/>
              <a:t>핵심 </a:t>
            </a:r>
            <a:r>
              <a:rPr lang="ko-KR" sz="1600" b="1" dirty="0"/>
              <a:t>모듈 </a:t>
            </a:r>
            <a:r>
              <a:rPr lang="ko-KR" altLang="en-US" sz="1600" b="1" dirty="0"/>
              <a:t>집중 커버</a:t>
            </a:r>
            <a:endParaRPr lang="ko-KR" sz="1600" dirty="0"/>
          </a:p>
          <a:p>
            <a:pPr marL="0" indent="0">
              <a:buNone/>
            </a:pPr>
            <a:r>
              <a:rPr lang="ko-KR" sz="1600" dirty="0" err="1"/>
              <a:t>Buffer</a:t>
            </a:r>
            <a:r>
              <a:rPr lang="ko-KR" sz="1600" dirty="0"/>
              <a:t> </a:t>
            </a:r>
            <a:r>
              <a:rPr lang="ko-KR" sz="1600" dirty="0" err="1"/>
              <a:t>Optimizer</a:t>
            </a:r>
            <a:r>
              <a:rPr lang="en-US" altLang="ko-KR" sz="1600" dirty="0"/>
              <a:t>:</a:t>
            </a:r>
            <a:r>
              <a:rPr lang="ko-KR" sz="1600" dirty="0"/>
              <a:t> 99%</a:t>
            </a:r>
          </a:p>
          <a:p>
            <a:pPr marL="0" indent="0">
              <a:buNone/>
            </a:pPr>
            <a:r>
              <a:rPr lang="ko-KR" sz="1600" dirty="0" err="1"/>
              <a:t>NormalSSD</a:t>
            </a:r>
            <a:r>
              <a:rPr lang="en-US" altLang="ko-KR" sz="1600" dirty="0"/>
              <a:t>:</a:t>
            </a:r>
            <a:r>
              <a:rPr lang="ko-KR" sz="1600" dirty="0"/>
              <a:t> 96%</a:t>
            </a:r>
          </a:p>
          <a:p>
            <a:pPr marL="0" indent="0">
              <a:buNone/>
            </a:pPr>
            <a:r>
              <a:rPr lang="ko-KR" sz="1600" dirty="0" err="1"/>
              <a:t>Validator</a:t>
            </a:r>
            <a:r>
              <a:rPr lang="ko-KR" sz="1600" dirty="0"/>
              <a:t>, SSD </a:t>
            </a:r>
            <a:r>
              <a:rPr lang="ko-KR" sz="1600" dirty="0" err="1"/>
              <a:t>I</a:t>
            </a:r>
            <a:r>
              <a:rPr lang="ko-KR" sz="1600" dirty="0"/>
              <a:t>/</a:t>
            </a:r>
            <a:r>
              <a:rPr lang="ko-KR" sz="1600" dirty="0" err="1"/>
              <a:t>O</a:t>
            </a:r>
            <a:r>
              <a:rPr lang="en-US" altLang="ko-KR" sz="1600" dirty="0"/>
              <a:t>:</a:t>
            </a:r>
            <a:r>
              <a:rPr lang="ko-KR" sz="1600" dirty="0"/>
              <a:t> 95%</a:t>
            </a:r>
            <a:br>
              <a:rPr lang="ko-KR" sz="1600" dirty="0"/>
            </a:br>
            <a:r>
              <a:rPr lang="ko-KR" sz="1600" dirty="0"/>
              <a:t> → </a:t>
            </a:r>
            <a:r>
              <a:rPr lang="ko-KR" altLang="en-US" sz="1600" dirty="0"/>
              <a:t>시스템 핵심 경로 대부분 테스트 완료</a:t>
            </a:r>
          </a:p>
          <a:p>
            <a:pPr marL="114300" indent="0">
              <a:buNone/>
            </a:pPr>
            <a:r>
              <a:rPr lang="ko-KR" altLang="en-US" sz="1600" b="1" dirty="0"/>
              <a:t>불필요한 영역은 최소화</a:t>
            </a:r>
            <a:endParaRPr lang="ko-KR" altLang="en-US" sz="1600" dirty="0"/>
          </a:p>
          <a:p>
            <a:pPr marL="0" indent="0">
              <a:buNone/>
            </a:pPr>
            <a:r>
              <a:rPr lang="ko-KR" altLang="en-US" sz="1600" dirty="0"/>
              <a:t>추상 클래스</a:t>
            </a:r>
            <a:r>
              <a:rPr lang="en-US" altLang="ko-KR" sz="1600" dirty="0"/>
              <a:t>,</a:t>
            </a:r>
            <a:r>
              <a:rPr lang="ko-KR" altLang="en-US" sz="1600" dirty="0"/>
              <a:t> 사용되지 않는 </a:t>
            </a:r>
            <a:r>
              <a:rPr lang="ko-KR" altLang="en-US" sz="1600" dirty="0" err="1"/>
              <a:t>진입점</a:t>
            </a:r>
            <a:r>
              <a:rPr lang="ko-KR" altLang="en-US" sz="1600" dirty="0"/>
              <a:t> 등 제외</a:t>
            </a:r>
            <a:br>
              <a:rPr lang="ko-KR" altLang="en-US" sz="1600" dirty="0"/>
            </a:br>
            <a:r>
              <a:rPr lang="ko-KR" altLang="en-US" sz="1600" dirty="0"/>
              <a:t> → 유지보수성과 현실적 </a:t>
            </a:r>
            <a:r>
              <a:rPr lang="ko-KR" sz="1600" dirty="0"/>
              <a:t>테스트</a:t>
            </a:r>
            <a:r>
              <a:rPr lang="ko-KR" altLang="en-US" sz="1600" dirty="0"/>
              <a:t> 효율 고려</a:t>
            </a:r>
          </a:p>
          <a:p>
            <a:pPr marL="114300" indent="0">
              <a:buNone/>
            </a:pPr>
            <a:r>
              <a:rPr lang="ko-KR" altLang="en-US" sz="1600" b="1" dirty="0"/>
              <a:t>테스트 주도 개발 </a:t>
            </a:r>
            <a:r>
              <a:rPr lang="ko-KR" sz="1600" b="1" dirty="0"/>
              <a:t>기반</a:t>
            </a:r>
          </a:p>
          <a:p>
            <a:pPr marL="0" indent="0">
              <a:buNone/>
            </a:pPr>
            <a:r>
              <a:rPr lang="ko-KR" sz="1600" dirty="0"/>
              <a:t>기능 </a:t>
            </a:r>
            <a:r>
              <a:rPr lang="ko-KR" altLang="en-US" sz="1600" dirty="0"/>
              <a:t>개발과 동시에 테스트 작성</a:t>
            </a:r>
          </a:p>
          <a:p>
            <a:pPr marL="0" indent="0">
              <a:buNone/>
            </a:pPr>
            <a:r>
              <a:rPr lang="ko-KR" sz="1600" dirty="0" err="1"/>
              <a:t>리팩토링</a:t>
            </a:r>
            <a:r>
              <a:rPr lang="ko-KR" sz="1600" dirty="0"/>
              <a:t> </a:t>
            </a:r>
            <a:r>
              <a:rPr lang="ko-KR" altLang="en-US" sz="1600" dirty="0"/>
              <a:t>및 변경에 강한 구조 확보</a:t>
            </a:r>
            <a:endParaRPr lang="ko-KR" sz="1600" dirty="0"/>
          </a:p>
          <a:p>
            <a:pPr marL="114300" indent="0">
              <a:buNone/>
            </a:pPr>
            <a:r>
              <a:rPr lang="ko-KR" altLang="en-US" sz="1600" b="1" dirty="0"/>
              <a:t>핵심은 철저히</a:t>
            </a:r>
            <a:r>
              <a:rPr lang="ko-KR" sz="1600" b="1" dirty="0"/>
              <a:t>, </a:t>
            </a:r>
            <a:r>
              <a:rPr lang="ko-KR" altLang="en-US" sz="1600" b="1" dirty="0"/>
              <a:t>불필요한 건 과하지 않게</a:t>
            </a:r>
            <a:br>
              <a:rPr lang="ko-KR" altLang="en-US" sz="1600" b="1" dirty="0"/>
            </a:br>
            <a:r>
              <a:rPr lang="ko-KR" altLang="en-US" sz="1600" b="1" dirty="0"/>
              <a:t> </a:t>
            </a:r>
            <a:r>
              <a:rPr lang="ko-KR" sz="1600" b="1" dirty="0"/>
              <a:t>→ </a:t>
            </a:r>
            <a:r>
              <a:rPr lang="ko-KR" altLang="en-US" sz="1600" b="1" dirty="0"/>
              <a:t>신뢰성과 효율성을 모두 만족하는 테스트 설계</a:t>
            </a:r>
            <a:endParaRPr lang="ko-KR" sz="1600" dirty="0"/>
          </a:p>
          <a:p>
            <a:pPr marL="114300" indent="0">
              <a:buNone/>
            </a:pPr>
            <a:endParaRPr lang="ko-KR" sz="1600" dirty="0"/>
          </a:p>
        </p:txBody>
      </p:sp>
      <p:pic>
        <p:nvPicPr>
          <p:cNvPr id="2" name="그림 1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6FCE06-1918-708D-213C-531AC813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62" y="1009879"/>
            <a:ext cx="5456822" cy="55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85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74450-9C96-6352-3454-98668187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altLang="ko-KR" sz="4000" b="1"/>
              <a:t>TDD </a:t>
            </a:r>
            <a:r>
              <a:rPr lang="ko-KR" sz="4000" b="1"/>
              <a:t>활용</a:t>
            </a:r>
            <a:r>
              <a:rPr lang="af-ZA" altLang="ko-KR" sz="4000" b="1"/>
              <a:t> </a:t>
            </a:r>
            <a:r>
              <a:rPr lang="ko-KR" sz="4000" b="1"/>
              <a:t>예시</a:t>
            </a:r>
            <a:endParaRPr lang="ko-KR" sz="40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9DEF1-E63C-B11F-E34A-FE31E8E1C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err="1">
                <a:latin typeface="Consolas"/>
              </a:rPr>
              <a:t>test_read</a:t>
            </a:r>
            <a:r>
              <a:rPr lang="ko-KR"/>
              <a:t>:</a:t>
            </a:r>
            <a:br>
              <a:rPr lang="ko-KR"/>
            </a:br>
            <a:r>
              <a:rPr lang="ko-KR"/>
              <a:t> </a:t>
            </a:r>
            <a:r>
              <a:rPr lang="ko-KR" err="1"/>
              <a:t>LBA에</a:t>
            </a:r>
            <a:r>
              <a:rPr lang="ko-KR"/>
              <a:t> 기록된 값이 있으면 반환, 없으면 </a:t>
            </a:r>
            <a:r>
              <a:rPr lang="ko-KR">
                <a:latin typeface="Consolas"/>
              </a:rPr>
              <a:t>"0x00000000"</a:t>
            </a:r>
            <a:r>
              <a:rPr lang="ko-KR"/>
              <a:t>, 범위 초과 시 </a:t>
            </a:r>
            <a:r>
              <a:rPr lang="ko-KR">
                <a:latin typeface="Consolas"/>
              </a:rPr>
              <a:t>"ERROR"</a:t>
            </a:r>
            <a:br>
              <a:rPr lang="ko-KR">
                <a:latin typeface="Consolas"/>
              </a:rPr>
            </a:br>
            <a:r>
              <a:rPr lang="ko-KR">
                <a:latin typeface="Consolas"/>
              </a:rPr>
              <a:t> → </a:t>
            </a:r>
            <a:r>
              <a:rPr lang="ko-KR" b="1"/>
              <a:t>예상 </a:t>
            </a:r>
            <a:r>
              <a:rPr lang="ko-KR" b="1" err="1"/>
              <a:t>입력·출력</a:t>
            </a:r>
            <a:r>
              <a:rPr lang="ko-KR" b="1"/>
              <a:t> 조건을 먼저 정의</a:t>
            </a:r>
            <a:r>
              <a:rPr lang="ko-KR"/>
              <a:t>하고 구현 진행</a:t>
            </a:r>
            <a:endParaRPr lang="ko-KR" altLang="en-US"/>
          </a:p>
          <a:p>
            <a:pPr>
              <a:lnSpc>
                <a:spcPct val="120000"/>
              </a:lnSpc>
            </a:pPr>
            <a:r>
              <a:rPr lang="ko-KR" err="1">
                <a:latin typeface="Consolas"/>
              </a:rPr>
              <a:t>test_write</a:t>
            </a:r>
            <a:r>
              <a:rPr lang="ko-KR"/>
              <a:t>:</a:t>
            </a:r>
            <a:br>
              <a:rPr lang="ko-KR"/>
            </a:br>
            <a:r>
              <a:rPr lang="ko-KR"/>
              <a:t> 초기 NAND 상태에 관계없이 특정 </a:t>
            </a:r>
            <a:r>
              <a:rPr lang="ko-KR" err="1"/>
              <a:t>LBA에</a:t>
            </a:r>
            <a:r>
              <a:rPr lang="ko-KR"/>
              <a:t> 원하는 데이터가 정확히 기록되는지 확인</a:t>
            </a:r>
            <a:br>
              <a:rPr lang="ko-KR"/>
            </a:br>
            <a:r>
              <a:rPr lang="ko-KR"/>
              <a:t> → </a:t>
            </a:r>
            <a:r>
              <a:rPr lang="ko-KR" b="1"/>
              <a:t>덮어쓰기 및 경계 LBA 처리</a:t>
            </a:r>
            <a:r>
              <a:rPr lang="ko-KR"/>
              <a:t>까지 테스트로 보장</a:t>
            </a:r>
          </a:p>
          <a:p>
            <a:pPr>
              <a:lnSpc>
                <a:spcPct val="120000"/>
              </a:lnSpc>
            </a:pPr>
            <a:r>
              <a:rPr lang="ko-KR" err="1">
                <a:latin typeface="Consolas"/>
              </a:rPr>
              <a:t>test_erase</a:t>
            </a:r>
            <a:r>
              <a:rPr lang="ko-KR"/>
              <a:t>:</a:t>
            </a:r>
            <a:br>
              <a:rPr lang="ko-KR"/>
            </a:br>
            <a:r>
              <a:rPr lang="ko-KR"/>
              <a:t> 지정된 주소 범위만 </a:t>
            </a:r>
            <a:r>
              <a:rPr lang="ko-KR">
                <a:latin typeface="Consolas"/>
              </a:rPr>
              <a:t>"0x00000000"</a:t>
            </a:r>
            <a:r>
              <a:rPr lang="ko-KR"/>
              <a:t>으로 초기화되는지 검증</a:t>
            </a:r>
            <a:br>
              <a:rPr lang="ko-KR"/>
            </a:br>
            <a:r>
              <a:rPr lang="ko-KR"/>
              <a:t> → 지워야 할 영역과 지우지 않아야 할 영역을 </a:t>
            </a:r>
            <a:r>
              <a:rPr lang="ko-KR" b="1"/>
              <a:t>분리하여 점검</a:t>
            </a:r>
            <a:endParaRPr lang="ko-KR"/>
          </a:p>
          <a:p>
            <a:pPr>
              <a:lnSpc>
                <a:spcPct val="120000"/>
              </a:lnSpc>
            </a:pPr>
            <a:r>
              <a:rPr lang="ko-KR"/>
              <a:t>모든 테스트는 </a:t>
            </a:r>
            <a:r>
              <a:rPr lang="ko-KR">
                <a:latin typeface="Consolas"/>
              </a:rPr>
              <a:t>@pytest.mark.parametrize</a:t>
            </a:r>
            <a:r>
              <a:rPr lang="ko-KR"/>
              <a:t>로 다양한 경우를 반복 실행</a:t>
            </a:r>
            <a:br>
              <a:rPr lang="ko-KR"/>
            </a:br>
            <a:r>
              <a:rPr lang="ko-KR"/>
              <a:t> → </a:t>
            </a:r>
            <a:r>
              <a:rPr lang="ko-KR" b="1"/>
              <a:t>버그 가능성 줄이고</a:t>
            </a:r>
            <a:r>
              <a:rPr lang="ko-KR"/>
              <a:t>, 구현 누락 방지</a:t>
            </a:r>
          </a:p>
          <a:p>
            <a:pPr>
              <a:lnSpc>
                <a:spcPct val="120000"/>
              </a:lnSpc>
            </a:pPr>
            <a:r>
              <a:rPr lang="ko-KR"/>
              <a:t>테스트가 명확한 기준이 되어 기능 구현을 </a:t>
            </a:r>
            <a:r>
              <a:rPr lang="ko-KR" b="1"/>
              <a:t>작게 나눠 반복 개발</a:t>
            </a:r>
            <a:r>
              <a:rPr lang="ko-KR"/>
              <a:t>했고,</a:t>
            </a:r>
            <a:br>
              <a:rPr lang="ko-KR"/>
            </a:br>
            <a:r>
              <a:rPr lang="ko-KR"/>
              <a:t> </a:t>
            </a:r>
            <a:r>
              <a:rPr lang="ko-KR" err="1"/>
              <a:t>리팩토링</a:t>
            </a:r>
            <a:r>
              <a:rPr lang="ko-KR"/>
              <a:t> 시에도 테스트가 있어 </a:t>
            </a:r>
            <a:r>
              <a:rPr lang="ko-KR" b="1"/>
              <a:t>신뢰성을 유지</a:t>
            </a:r>
            <a:r>
              <a:rPr lang="ko-KR"/>
              <a:t>할 수 있었습니다.</a:t>
            </a:r>
          </a:p>
          <a:p>
            <a:pPr>
              <a:lnSpc>
                <a:spcPct val="12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7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31AF2F99-B56D-0D6E-F94B-3ABD2EB7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05962BDC-D3AD-1043-67BA-226546EF5A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af-ZA" b="1"/>
              <a:t>TDD </a:t>
            </a:r>
            <a:r>
              <a:rPr lang="ko-KR" altLang="af-ZA" b="1"/>
              <a:t>활용</a:t>
            </a:r>
            <a:r>
              <a:rPr lang="af-ZA" b="1"/>
              <a:t> </a:t>
            </a:r>
            <a:r>
              <a:rPr lang="ko-KR" altLang="af-ZA" b="1"/>
              <a:t>예시</a:t>
            </a:r>
            <a:endParaRPr lang="af-ZA" b="1"/>
          </a:p>
        </p:txBody>
      </p:sp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955B6D-1A9D-AF08-B3E9-FA96B5BD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0" y="1714302"/>
            <a:ext cx="8379887" cy="4407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28A76-6B9A-F6F0-A41F-CB77BA0FF6AB}"/>
              </a:ext>
            </a:extLst>
          </p:cNvPr>
          <p:cNvSpPr txBox="1"/>
          <p:nvPr/>
        </p:nvSpPr>
        <p:spPr>
          <a:xfrm>
            <a:off x="455440" y="1189765"/>
            <a:ext cx="42338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800"/>
              <a:t>■ </a:t>
            </a:r>
            <a:r>
              <a:rPr lang="ko-KR" altLang="en-US" sz="1800" err="1"/>
              <a:t>Test</a:t>
            </a:r>
            <a:r>
              <a:rPr lang="ko-KR" altLang="en-US" sz="1800"/>
              <a:t> Scenario1 TDD 기반 개발 예시</a:t>
            </a:r>
            <a:endParaRPr lang="ko-KR" sz="1800"/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6661DD-8725-29C3-64D6-0355359A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88" y="1189595"/>
            <a:ext cx="7119164" cy="51584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CFD156-82B2-E754-B57C-3FA7C8FE9BE7}"/>
              </a:ext>
            </a:extLst>
          </p:cNvPr>
          <p:cNvSpPr/>
          <p:nvPr/>
        </p:nvSpPr>
        <p:spPr>
          <a:xfrm>
            <a:off x="613831" y="5261555"/>
            <a:ext cx="3588317" cy="3726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80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8412D8DE-64C3-7496-12F7-F1EEE315E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2B49461A-2DA4-F3BE-63E0-3A03B6AAA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af-ZA" b="1"/>
              <a:t>TDD </a:t>
            </a:r>
            <a:r>
              <a:rPr lang="ko-KR" altLang="af-ZA" b="1"/>
              <a:t>활용</a:t>
            </a:r>
            <a:r>
              <a:rPr lang="af-ZA" b="1"/>
              <a:t> </a:t>
            </a:r>
            <a:r>
              <a:rPr lang="ko-KR" altLang="af-ZA" b="1"/>
              <a:t>예시</a:t>
            </a:r>
            <a:endParaRPr lang="af-ZA" b="1"/>
          </a:p>
        </p:txBody>
      </p:sp>
      <p:pic>
        <p:nvPicPr>
          <p:cNvPr id="6" name="그림 5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CFB27D-CEE1-E938-A9F9-157A9F16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81" y="1460500"/>
            <a:ext cx="3763793" cy="5320632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7" name="그림 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2033EA-EF7D-7EF5-3651-29FE2AFD2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80" y="1452061"/>
            <a:ext cx="3131052" cy="5317457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260525-BAB0-60A2-1AEF-D5C313095AF2}"/>
              </a:ext>
            </a:extLst>
          </p:cNvPr>
          <p:cNvSpPr txBox="1"/>
          <p:nvPr/>
        </p:nvSpPr>
        <p:spPr>
          <a:xfrm>
            <a:off x="368588" y="1075851"/>
            <a:ext cx="37658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RED : </a:t>
            </a:r>
            <a:r>
              <a:rPr lang="ko-KR" altLang="en-US" err="1"/>
              <a:t>Test</a:t>
            </a:r>
            <a:r>
              <a:rPr lang="ko-KR" altLang="en-US"/>
              <a:t> </a:t>
            </a:r>
            <a:r>
              <a:rPr lang="ko-KR" altLang="en-US" err="1"/>
              <a:t>Case</a:t>
            </a:r>
            <a:r>
              <a:rPr lang="ko-KR" altLang="en-US"/>
              <a:t> 생성. 기본 기능 테스트 작성</a:t>
            </a:r>
            <a:endParaRPr 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2B87C-C0A8-C7D6-DCB4-212EBD675664}"/>
              </a:ext>
            </a:extLst>
          </p:cNvPr>
          <p:cNvSpPr txBox="1"/>
          <p:nvPr/>
        </p:nvSpPr>
        <p:spPr>
          <a:xfrm>
            <a:off x="4248772" y="1055795"/>
            <a:ext cx="3134226" cy="317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Green</a:t>
            </a:r>
            <a:r>
              <a:rPr lang="ko-KR" altLang="en-US"/>
              <a:t> : 기본 골격 + 통과 코드</a:t>
            </a:r>
            <a:endParaRPr lang="ko-KR"/>
          </a:p>
        </p:txBody>
      </p:sp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33D738-8E07-FF66-B5C6-DFC2EA306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932" y="1448803"/>
            <a:ext cx="4553452" cy="5313948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50B3CF-5892-A144-3D5A-55334C6D2186}"/>
              </a:ext>
            </a:extLst>
          </p:cNvPr>
          <p:cNvSpPr txBox="1"/>
          <p:nvPr/>
        </p:nvSpPr>
        <p:spPr>
          <a:xfrm>
            <a:off x="7497298" y="1055795"/>
            <a:ext cx="45579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Refactoring</a:t>
            </a:r>
            <a:r>
              <a:rPr lang="ko-KR" altLang="en-US"/>
              <a:t> : </a:t>
            </a:r>
            <a:r>
              <a:rPr lang="ko-KR" altLang="en-US" err="1"/>
              <a:t>validator와</a:t>
            </a:r>
            <a:r>
              <a:rPr lang="ko-KR" altLang="en-US"/>
              <a:t> </a:t>
            </a:r>
            <a:r>
              <a:rPr lang="ko-KR" altLang="en-US" err="1"/>
              <a:t>command</a:t>
            </a:r>
            <a:r>
              <a:rPr lang="ko-KR" altLang="en-US"/>
              <a:t> 도입 후, 기능 적용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721590-2DEC-473E-8E44-67EA6EE04CC8}"/>
              </a:ext>
            </a:extLst>
          </p:cNvPr>
          <p:cNvCxnSpPr/>
          <p:nvPr/>
        </p:nvCxnSpPr>
        <p:spPr>
          <a:xfrm>
            <a:off x="1642147" y="3184009"/>
            <a:ext cx="2920764" cy="236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4EBD0C0-6A69-EA8C-1166-45C346431DC4}"/>
              </a:ext>
            </a:extLst>
          </p:cNvPr>
          <p:cNvCxnSpPr/>
          <p:nvPr/>
        </p:nvCxnSpPr>
        <p:spPr>
          <a:xfrm>
            <a:off x="1624604" y="4397429"/>
            <a:ext cx="2955613" cy="621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05E6662-7E80-5460-534C-DBA6283B468B}"/>
              </a:ext>
            </a:extLst>
          </p:cNvPr>
          <p:cNvCxnSpPr/>
          <p:nvPr/>
        </p:nvCxnSpPr>
        <p:spPr>
          <a:xfrm flipV="1">
            <a:off x="1732393" y="4545615"/>
            <a:ext cx="2825118" cy="1255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622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63BA537-E7A8-116E-E1EC-B6499195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>
            <a:extLst>
              <a:ext uri="{FF2B5EF4-FFF2-40B4-BE49-F238E27FC236}">
                <a16:creationId xmlns:a16="http://schemas.microsoft.com/office/drawing/2014/main" id="{BD8715CB-DFC0-295F-00BF-0DF1D8650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indent="0"/>
            <a:r>
              <a:rPr lang="en-US"/>
              <a:t>Mocking</a:t>
            </a:r>
            <a:r>
              <a:rPr lang="en-US" altLang="ko-KR"/>
              <a:t> </a:t>
            </a:r>
            <a:r>
              <a:rPr lang="ko-KR" altLang="en-US"/>
              <a:t>활용</a:t>
            </a:r>
            <a:r>
              <a:rPr lang="en-US" altLang="ko-KR"/>
              <a:t> </a:t>
            </a:r>
            <a:r>
              <a:rPr lang="ko-KR" altLang="en-US"/>
              <a:t>예시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6111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E041-9013-D682-E906-86D0BDCD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err="1"/>
              <a:t>Mocking</a:t>
            </a:r>
            <a:r>
              <a:rPr lang="ko-KR" altLang="en-US" b="1"/>
              <a:t> 사용 요약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0EB016-4C85-EC44-014C-EF7D73049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61001"/>
              </p:ext>
            </p:extLst>
          </p:nvPr>
        </p:nvGraphicFramePr>
        <p:xfrm>
          <a:off x="607423" y="1183640"/>
          <a:ext cx="11334741" cy="5486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93781">
                  <a:extLst>
                    <a:ext uri="{9D8B030D-6E8A-4147-A177-3AD203B41FA5}">
                      <a16:colId xmlns:a16="http://schemas.microsoft.com/office/drawing/2014/main" val="1568425829"/>
                    </a:ext>
                  </a:extLst>
                </a:gridCol>
                <a:gridCol w="1591677">
                  <a:extLst>
                    <a:ext uri="{9D8B030D-6E8A-4147-A177-3AD203B41FA5}">
                      <a16:colId xmlns:a16="http://schemas.microsoft.com/office/drawing/2014/main" val="1876054109"/>
                    </a:ext>
                  </a:extLst>
                </a:gridCol>
                <a:gridCol w="2556710">
                  <a:extLst>
                    <a:ext uri="{9D8B030D-6E8A-4147-A177-3AD203B41FA5}">
                      <a16:colId xmlns:a16="http://schemas.microsoft.com/office/drawing/2014/main" val="993505566"/>
                    </a:ext>
                  </a:extLst>
                </a:gridCol>
                <a:gridCol w="4792573">
                  <a:extLst>
                    <a:ext uri="{9D8B030D-6E8A-4147-A177-3AD203B41FA5}">
                      <a16:colId xmlns:a16="http://schemas.microsoft.com/office/drawing/2014/main" val="215344653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>
                          <a:solidFill>
                            <a:srgbClr val="222222"/>
                          </a:solidFill>
                          <a:effectLst/>
                        </a:rPr>
                        <a:t>테스트 파일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af-ZA" sz="1000" err="1">
                          <a:solidFill>
                            <a:srgbClr val="222222"/>
                          </a:solidFill>
                          <a:effectLst/>
                        </a:rPr>
                        <a:t>Mocking</a:t>
                      </a:r>
                      <a:r>
                        <a:rPr lang="af-ZA" sz="1000">
                          <a:solidFill>
                            <a:srgbClr val="222222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>
                          <a:solidFill>
                            <a:srgbClr val="222222"/>
                          </a:solidFill>
                          <a:effectLst/>
                        </a:rPr>
                        <a:t>방식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af-ZA" sz="1000" err="1">
                          <a:solidFill>
                            <a:srgbClr val="222222"/>
                          </a:solidFill>
                          <a:effectLst/>
                        </a:rPr>
                        <a:t>Mocking</a:t>
                      </a:r>
                      <a:r>
                        <a:rPr lang="af-ZA" sz="1000">
                          <a:solidFill>
                            <a:srgbClr val="222222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>
                          <a:solidFill>
                            <a:srgbClr val="222222"/>
                          </a:solidFill>
                          <a:effectLst/>
                        </a:rPr>
                        <a:t>대상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00">
                          <a:solidFill>
                            <a:srgbClr val="222222"/>
                          </a:solidFill>
                          <a:effectLst/>
                        </a:rPr>
                        <a:t>주요 목적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148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test_ssd.py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unittest.mock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patch</a:t>
                      </a:r>
                      <a:r>
                        <a:rPr lang="af-ZA" sz="1000">
                          <a:effectLst/>
                        </a:rPr>
                        <a:t>, </a:t>
                      </a:r>
                      <a:r>
                        <a:rPr lang="af-ZA" sz="1000" err="1">
                          <a:effectLst/>
                        </a:rPr>
                        <a:t>pytest-mock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NormalSSD.write</a:t>
                      </a:r>
                      <a:r>
                        <a:rPr lang="af-ZA" sz="1000">
                          <a:effectLst/>
                        </a:rPr>
                        <a:t>, </a:t>
                      </a:r>
                      <a:r>
                        <a:rPr lang="af-ZA" sz="1000" err="1">
                          <a:effectLst/>
                        </a:rPr>
                        <a:t>SSDValidator</a:t>
                      </a:r>
                      <a:r>
                        <a:rPr lang="af-ZA" sz="1000">
                          <a:effectLst/>
                        </a:rPr>
                        <a:t> </a:t>
                      </a:r>
                      <a:r>
                        <a:rPr lang="ko-KR" altLang="en-US" sz="1000">
                          <a:effectLst/>
                        </a:rPr>
                        <a:t>등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SSD </a:t>
                      </a:r>
                      <a:r>
                        <a:rPr lang="ko-KR" altLang="en-US" sz="1000">
                          <a:effectLst/>
                        </a:rPr>
                        <a:t>동작</a:t>
                      </a:r>
                      <a:r>
                        <a:rPr lang="en-US" altLang="ko-KR" sz="1000">
                          <a:effectLst/>
                        </a:rPr>
                        <a:t>/</a:t>
                      </a:r>
                      <a:r>
                        <a:rPr lang="ko-KR" altLang="en-US" sz="1000" err="1">
                          <a:effectLst/>
                        </a:rPr>
                        <a:t>검증기</a:t>
                      </a:r>
                      <a:r>
                        <a:rPr lang="ko-KR" altLang="en-US" sz="1000">
                          <a:effectLst/>
                        </a:rPr>
                        <a:t> 함수 호출 및 인자 전달 검증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44516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test_shell_run.py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unittest.mock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MagicMock</a:t>
                      </a:r>
                      <a:r>
                        <a:rPr lang="af-ZA" sz="1000">
                          <a:effectLst/>
                        </a:rPr>
                        <a:t>, </a:t>
                      </a:r>
                      <a:r>
                        <a:rPr lang="af-ZA" sz="1000" err="1">
                          <a:effectLst/>
                        </a:rPr>
                        <a:t>patch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SSD, </a:t>
                      </a:r>
                      <a:r>
                        <a:rPr lang="af-ZA" sz="1000" err="1">
                          <a:effectLst/>
                        </a:rPr>
                        <a:t>Validator</a:t>
                      </a:r>
                      <a:r>
                        <a:rPr lang="af-ZA" sz="1000">
                          <a:effectLst/>
                        </a:rPr>
                        <a:t>, </a:t>
                      </a:r>
                      <a:r>
                        <a:rPr lang="af-ZA" sz="1000" err="1">
                          <a:effectLst/>
                        </a:rPr>
                        <a:t>CommandFactory</a:t>
                      </a:r>
                      <a:r>
                        <a:rPr lang="af-ZA" sz="1000">
                          <a:effectLst/>
                        </a:rPr>
                        <a:t> </a:t>
                      </a:r>
                      <a:r>
                        <a:rPr lang="ko-KR" altLang="en-US" sz="1000">
                          <a:effectLst/>
                        </a:rPr>
                        <a:t>등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Shell </a:t>
                      </a:r>
                      <a:r>
                        <a:rPr lang="ko-KR" altLang="en-US" sz="1000">
                          <a:effectLst/>
                        </a:rPr>
                        <a:t>명령 실행 시 의존성 객체 </a:t>
                      </a:r>
                      <a:r>
                        <a:rPr lang="af-ZA" sz="1000" err="1">
                          <a:effectLst/>
                        </a:rPr>
                        <a:t>Mock</a:t>
                      </a:r>
                      <a:r>
                        <a:rPr lang="af-ZA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동작 시뮬레이션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03356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test_shell_write_command.py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pytest-mock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mocker.Mock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AbstractSSD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WriteCommand</a:t>
                      </a:r>
                      <a:r>
                        <a:rPr lang="ko-KR" altLang="en-US" sz="1000">
                          <a:effectLst/>
                        </a:rPr>
                        <a:t>의 </a:t>
                      </a:r>
                      <a:r>
                        <a:rPr lang="af-ZA" sz="1000">
                          <a:effectLst/>
                        </a:rPr>
                        <a:t>SSD </a:t>
                      </a:r>
                      <a:r>
                        <a:rPr lang="ko-KR" altLang="en-US" sz="1000">
                          <a:effectLst/>
                        </a:rPr>
                        <a:t>메서드 호출 검증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18032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test_shell_read.py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pytest-mock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mocker.Mock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AbstractSSD</a:t>
                      </a:r>
                      <a:r>
                        <a:rPr lang="af-ZA" sz="1000">
                          <a:effectLst/>
                        </a:rPr>
                        <a:t>, </a:t>
                      </a:r>
                      <a:r>
                        <a:rPr lang="af-ZA" sz="1000" err="1">
                          <a:effectLst/>
                        </a:rPr>
                        <a:t>NormalSSD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ReadCommand</a:t>
                      </a:r>
                      <a:r>
                        <a:rPr lang="ko-KR" altLang="en-US" sz="1000">
                          <a:effectLst/>
                        </a:rPr>
                        <a:t>의 </a:t>
                      </a:r>
                      <a:r>
                        <a:rPr lang="af-ZA" sz="1000">
                          <a:effectLst/>
                        </a:rPr>
                        <a:t>SSD </a:t>
                      </a:r>
                      <a:r>
                        <a:rPr lang="ko-KR" altLang="en-US" sz="1000">
                          <a:effectLst/>
                        </a:rPr>
                        <a:t>메서드 호출 및 예외 처리 검증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6882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test_shell_full_write_command.py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pytest-mock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mocker.Mock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AbstractSSD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FullWriteCommand</a:t>
                      </a:r>
                      <a:r>
                        <a:rPr lang="ko-KR" altLang="en-US" sz="1000">
                          <a:effectLst/>
                        </a:rPr>
                        <a:t>의 </a:t>
                      </a:r>
                      <a:r>
                        <a:rPr lang="af-ZA" sz="1000">
                          <a:effectLst/>
                        </a:rPr>
                        <a:t>SSD </a:t>
                      </a:r>
                      <a:r>
                        <a:rPr lang="ko-KR" altLang="en-US" sz="1000">
                          <a:effectLst/>
                        </a:rPr>
                        <a:t>메서드 호출 검증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8846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test_shell_full_read_command.py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pytest-mock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mocker.Mock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AbstractSSD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FullReadCommand</a:t>
                      </a:r>
                      <a:r>
                        <a:rPr lang="ko-KR" altLang="en-US" sz="1000">
                          <a:effectLst/>
                        </a:rPr>
                        <a:t>의 </a:t>
                      </a:r>
                      <a:r>
                        <a:rPr lang="af-ZA" sz="1000">
                          <a:effectLst/>
                        </a:rPr>
                        <a:t>SSD </a:t>
                      </a:r>
                      <a:r>
                        <a:rPr lang="ko-KR" altLang="en-US" sz="1000">
                          <a:effectLst/>
                        </a:rPr>
                        <a:t>메서드 호출 검증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474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test_shell_erase.py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pytest-mock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mocker.Mock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AbstractSSD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EraseCommand</a:t>
                      </a:r>
                      <a:r>
                        <a:rPr lang="ko-KR" altLang="en-US" sz="1000">
                          <a:effectLst/>
                        </a:rPr>
                        <a:t>의 </a:t>
                      </a:r>
                      <a:r>
                        <a:rPr lang="af-ZA" sz="1000">
                          <a:effectLst/>
                        </a:rPr>
                        <a:t>SSD </a:t>
                      </a:r>
                      <a:r>
                        <a:rPr lang="ko-KR" altLang="en-US" sz="1000">
                          <a:effectLst/>
                        </a:rPr>
                        <a:t>메서드 호출 검증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475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test_shell_erase_range.py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pytest-mock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mocker.Mock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AbstractSSD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EraseRangeCommand</a:t>
                      </a:r>
                      <a:r>
                        <a:rPr lang="ko-KR" altLang="en-US" sz="1000">
                          <a:effectLst/>
                        </a:rPr>
                        <a:t>의 </a:t>
                      </a:r>
                      <a:r>
                        <a:rPr lang="af-ZA" sz="1000">
                          <a:effectLst/>
                        </a:rPr>
                        <a:t>SSD </a:t>
                      </a:r>
                      <a:r>
                        <a:rPr lang="ko-KR" altLang="en-US" sz="1000">
                          <a:effectLst/>
                        </a:rPr>
                        <a:t>메서드 호출 검증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5214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test_shell_normal_ssd_driver.py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pytest-mock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mocker.Mock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NormalSSDDriver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Read</a:t>
                      </a:r>
                      <a:r>
                        <a:rPr lang="af-ZA" sz="1000">
                          <a:effectLst/>
                        </a:rPr>
                        <a:t>/</a:t>
                      </a:r>
                      <a:r>
                        <a:rPr lang="af-ZA" sz="1000" err="1">
                          <a:effectLst/>
                        </a:rPr>
                        <a:t>WriteCommand</a:t>
                      </a:r>
                      <a:r>
                        <a:rPr lang="ko-KR" altLang="en-US" sz="1000">
                          <a:effectLst/>
                        </a:rPr>
                        <a:t>의 </a:t>
                      </a:r>
                      <a:r>
                        <a:rPr lang="af-ZA" sz="1000" err="1">
                          <a:effectLst/>
                        </a:rPr>
                        <a:t>NormalSSDDriver</a:t>
                      </a:r>
                      <a:r>
                        <a:rPr lang="af-ZA" sz="1000">
                          <a:effectLst/>
                        </a:rPr>
                        <a:t> </a:t>
                      </a:r>
                      <a:r>
                        <a:rPr lang="ko-KR" altLang="en-US" sz="1000">
                          <a:effectLst/>
                        </a:rPr>
                        <a:t>메서드 호출 검증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8878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test_buffer.py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pytest-mock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mocker.Mock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NormalSSD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Buffer </a:t>
                      </a:r>
                      <a:r>
                        <a:rPr lang="ko-KR" altLang="en-US" sz="1000">
                          <a:effectLst/>
                        </a:rPr>
                        <a:t>테스트 시 </a:t>
                      </a:r>
                      <a:r>
                        <a:rPr lang="af-ZA" sz="1000">
                          <a:effectLst/>
                        </a:rPr>
                        <a:t>SSD </a:t>
                      </a:r>
                      <a:r>
                        <a:rPr lang="ko-KR" altLang="en-US" sz="1000">
                          <a:effectLst/>
                        </a:rPr>
                        <a:t>객체 </a:t>
                      </a:r>
                      <a:r>
                        <a:rPr lang="af-ZA" sz="1000" err="1">
                          <a:effectLst/>
                        </a:rPr>
                        <a:t>Mocking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0928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>
                          <a:effectLst/>
                        </a:rPr>
                        <a:t>test_testscenario1~4.py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pytest-mock</a:t>
                      </a:r>
                      <a:br>
                        <a:rPr lang="af-ZA" sz="1000">
                          <a:effectLst/>
                        </a:rPr>
                      </a:br>
                      <a:r>
                        <a:rPr lang="af-ZA" sz="1000" err="1">
                          <a:effectLst/>
                        </a:rPr>
                        <a:t>mocker.Mock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sz="1000" err="1">
                          <a:effectLst/>
                        </a:rPr>
                        <a:t>AbstractSSD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>
                          <a:effectLst/>
                        </a:rPr>
                        <a:t>시나리오 객체의 </a:t>
                      </a:r>
                      <a:r>
                        <a:rPr lang="af-ZA" sz="1000">
                          <a:effectLst/>
                        </a:rPr>
                        <a:t>SSD </a:t>
                      </a:r>
                      <a:r>
                        <a:rPr lang="ko-KR" altLang="en-US" sz="1000">
                          <a:effectLst/>
                        </a:rPr>
                        <a:t>인터페이스 </a:t>
                      </a:r>
                      <a:r>
                        <a:rPr lang="af-ZA" sz="1000" err="1">
                          <a:effectLst/>
                        </a:rPr>
                        <a:t>Mocking</a:t>
                      </a:r>
                    </a:p>
                  </a:txBody>
                  <a:tcPr marL="171450" marR="17145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7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67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635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FB92C916-8E5B-125F-B135-3910365AD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803A6B44-C5F0-335E-0853-4565E126D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altLang="ko-KR" b="1"/>
              <a:t>Mocking </a:t>
            </a:r>
            <a:r>
              <a:rPr lang="en-US" altLang="ko-KR" b="1" err="1"/>
              <a:t>활용</a:t>
            </a:r>
            <a:r>
              <a:rPr lang="en-US" altLang="ko-KR" b="1"/>
              <a:t> </a:t>
            </a:r>
            <a:r>
              <a:rPr lang="en-US" altLang="ko-KR" b="1" err="1"/>
              <a:t>예시</a:t>
            </a:r>
            <a:endParaRPr lang="en-US" altLang="ko-KR" b="1"/>
          </a:p>
        </p:txBody>
      </p: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EAE942A6-4F18-03D1-BA17-975CBD67A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ko-KR" altLang="en-US" err="1"/>
              <a:t>Write</a:t>
            </a:r>
            <a:endParaRPr lang="ko-KR" altLang="en-US"/>
          </a:p>
          <a:p>
            <a:pPr marL="635000" indent="-457200">
              <a:spcBef>
                <a:spcPts val="0"/>
              </a:spcBef>
              <a:buSzPts val="2800"/>
            </a:pPr>
            <a:r>
              <a:rPr lang="ko-KR" altLang="en-US"/>
              <a:t>SSD</a:t>
            </a:r>
            <a:endParaRPr lang="ko-KR"/>
          </a:p>
          <a:p>
            <a:pPr marL="635000" indent="-457200">
              <a:spcBef>
                <a:spcPts val="0"/>
              </a:spcBef>
              <a:buSzPts val="2800"/>
            </a:pPr>
            <a:r>
              <a:rPr lang="ko-KR" altLang="en-US" err="1"/>
              <a:t>Validator</a:t>
            </a:r>
            <a:endParaRPr lang="ko-KR" altLang="en-US"/>
          </a:p>
          <a:p>
            <a:pPr marL="635000" indent="-457200">
              <a:spcBef>
                <a:spcPts val="0"/>
              </a:spcBef>
              <a:buSzPts val="2800"/>
            </a:pPr>
            <a:r>
              <a:rPr lang="ko-KR" altLang="en-US" err="1"/>
              <a:t>Shell</a:t>
            </a:r>
            <a:r>
              <a:rPr lang="ko-KR" altLang="en-US"/>
              <a:t> Run​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84CE2-588B-78D5-FF2A-D103E21A5113}"/>
              </a:ext>
            </a:extLst>
          </p:cNvPr>
          <p:cNvSpPr txBox="1"/>
          <p:nvPr/>
        </p:nvSpPr>
        <p:spPr>
          <a:xfrm>
            <a:off x="5988502" y="1712315"/>
            <a:ext cx="513358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B3AE60"/>
                </a:solidFill>
              </a:rPr>
              <a:t>@pytest.fixture</a:t>
            </a:r>
            <a:br>
              <a:rPr lang="en-US" altLang="ko-KR">
                <a:solidFill>
                  <a:srgbClr val="B3AE60"/>
                </a:solidFill>
              </a:rPr>
            </a:br>
            <a:r>
              <a:rPr lang="en-US" altLang="ko-KR">
                <a:solidFill>
                  <a:srgbClr val="CF8E6D"/>
                </a:solidFill>
              </a:rPr>
              <a:t>def </a:t>
            </a:r>
            <a:r>
              <a:rPr lang="en-US" altLang="ko-KR">
                <a:solidFill>
                  <a:srgbClr val="56A8F5"/>
                </a:solidFill>
              </a:rPr>
              <a:t>ssd_mock</a:t>
            </a:r>
            <a:r>
              <a:rPr lang="en-US" altLang="ko-KR">
                <a:solidFill>
                  <a:srgbClr val="BCBEC4"/>
                </a:solidFill>
              </a:rPr>
              <a:t>(mocker: MockerFixture):</a:t>
            </a:r>
            <a:br>
              <a:rPr lang="en-US" altLang="ko-KR">
                <a:solidFill>
                  <a:srgbClr val="BCBEC4"/>
                </a:solidFill>
              </a:rPr>
            </a:br>
            <a:r>
              <a:rPr lang="en-US" altLang="ko-KR">
                <a:solidFill>
                  <a:srgbClr val="BCBEC4"/>
                </a:solidFill>
              </a:rPr>
              <a:t>mock = mocker.Mock(</a:t>
            </a:r>
            <a:r>
              <a:rPr lang="en-US" altLang="ko-KR">
                <a:solidFill>
                  <a:srgbClr val="AA4926"/>
                </a:solidFill>
              </a:rPr>
              <a:t>spec</a:t>
            </a:r>
            <a:r>
              <a:rPr lang="en-US" altLang="ko-KR">
                <a:solidFill>
                  <a:srgbClr val="BCBEC4"/>
                </a:solidFill>
              </a:rPr>
              <a:t>=AbstractSSD)</a:t>
            </a:r>
            <a:br>
              <a:rPr lang="en-US" altLang="ko-KR">
                <a:solidFill>
                  <a:srgbClr val="BCBEC4"/>
                </a:solidFill>
              </a:rPr>
            </a:br>
            <a:r>
              <a:rPr lang="en-US" altLang="ko-KR">
                <a:solidFill>
                  <a:srgbClr val="BCBEC4"/>
                </a:solidFill>
              </a:rPr>
              <a:t>mock.read.return_value = </a:t>
            </a:r>
            <a:r>
              <a:rPr lang="en-US" altLang="ko-KR">
                <a:solidFill>
                  <a:srgbClr val="6AAB73"/>
                </a:solidFill>
              </a:rPr>
              <a:t>f"0x</a:t>
            </a:r>
            <a:r>
              <a:rPr lang="en-US" altLang="ko-KR">
                <a:solidFill>
                  <a:srgbClr val="CF8E6D"/>
                </a:solidFill>
              </a:rPr>
              <a:t>{</a:t>
            </a:r>
            <a:r>
              <a:rPr lang="en-US" altLang="ko-KR">
                <a:solidFill>
                  <a:srgbClr val="2AACB8"/>
                </a:solidFill>
              </a:rPr>
              <a:t>1</a:t>
            </a:r>
            <a:r>
              <a:rPr lang="en-US" altLang="ko-KR">
                <a:solidFill>
                  <a:srgbClr val="CF8E6D"/>
                </a:solidFill>
              </a:rPr>
              <a:t>:</a:t>
            </a:r>
            <a:r>
              <a:rPr lang="en-US" altLang="ko-KR">
                <a:solidFill>
                  <a:srgbClr val="6AAB73"/>
                </a:solidFill>
              </a:rPr>
              <a:t>08X</a:t>
            </a:r>
            <a:r>
              <a:rPr lang="en-US" altLang="ko-KR">
                <a:solidFill>
                  <a:srgbClr val="CF8E6D"/>
                </a:solidFill>
              </a:rPr>
              <a:t>}</a:t>
            </a:r>
            <a:r>
              <a:rPr lang="en-US" altLang="ko-KR">
                <a:solidFill>
                  <a:srgbClr val="6AAB73"/>
                </a:solidFill>
              </a:rPr>
              <a:t>"</a:t>
            </a:r>
            <a:br>
              <a:rPr lang="en-US" altLang="ko-KR">
                <a:solidFill>
                  <a:srgbClr val="6AAB73"/>
                </a:solidFill>
              </a:rPr>
            </a:br>
            <a:r>
              <a:rPr lang="en-US" altLang="ko-KR">
                <a:solidFill>
                  <a:srgbClr val="CF8E6D"/>
                </a:solidFill>
              </a:rPr>
              <a:t>return </a:t>
            </a:r>
            <a:r>
              <a:rPr lang="en-US" altLang="ko-KR">
                <a:solidFill>
                  <a:srgbClr val="BCBEC4"/>
                </a:solidFill>
              </a:rPr>
              <a:t>mock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271FC5C-3917-FBE3-7C13-647A5200A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369097"/>
              </p:ext>
            </p:extLst>
          </p:nvPr>
        </p:nvGraphicFramePr>
        <p:xfrm>
          <a:off x="813660" y="3435457"/>
          <a:ext cx="10577109" cy="25908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525703">
                  <a:extLst>
                    <a:ext uri="{9D8B030D-6E8A-4147-A177-3AD203B41FA5}">
                      <a16:colId xmlns:a16="http://schemas.microsoft.com/office/drawing/2014/main" val="2779006721"/>
                    </a:ext>
                  </a:extLst>
                </a:gridCol>
                <a:gridCol w="3525703">
                  <a:extLst>
                    <a:ext uri="{9D8B030D-6E8A-4147-A177-3AD203B41FA5}">
                      <a16:colId xmlns:a16="http://schemas.microsoft.com/office/drawing/2014/main" val="1021285822"/>
                    </a:ext>
                  </a:extLst>
                </a:gridCol>
                <a:gridCol w="3525703">
                  <a:extLst>
                    <a:ext uri="{9D8B030D-6E8A-4147-A177-3AD203B41FA5}">
                      <a16:colId xmlns:a16="http://schemas.microsoft.com/office/drawing/2014/main" val="1490043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목적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014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mock_ssd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MagicMock()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SSD </a:t>
                      </a:r>
                      <a:r>
                        <a:rPr lang="ko-KR" altLang="en-US"/>
                        <a:t>객체의 실제 동작을 대체하여 테스트 대상에만 집중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616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mock_validator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MagicMock() + mock_validator.run.return_value </a:t>
                      </a:r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사용자 입력을 받아 </a:t>
                      </a:r>
                      <a:r>
                        <a:rPr lang="af-ZA"/>
                        <a:t>Packet </a:t>
                      </a:r>
                      <a:r>
                        <a:rPr lang="ko-KR" altLang="en-US"/>
                        <a:t>객체를 반환하는 동작을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753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CommandFactory.create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patch()</a:t>
                      </a:r>
                      <a:r>
                        <a:rPr lang="ko-KR" altLang="en-US"/>
                        <a:t>로 모킹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명령 실행 객체를 생성하는 부분을 가짜 커맨드 객체로 대체하여 실제 명령 실행 로직 없이 테스트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068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Command.execute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/>
                        <a:t>side_effect</a:t>
                      </a:r>
                      <a:r>
                        <a:rPr lang="ko-KR" altLang="en-US"/>
                        <a:t>로 특정 문자열 출력 시뮬레이션 또는 </a:t>
                      </a:r>
                      <a:r>
                        <a:rPr lang="af-ZA"/>
                        <a:t>SystemExit </a:t>
                      </a:r>
                      <a:r>
                        <a:rPr lang="ko-KR" altLang="en-US"/>
                        <a:t>발생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명령별 출력 확인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종료 명령 처리 테스트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270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891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97D8-0A51-3801-ED33-F91D5C92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4000" b="1" err="1"/>
              <a:t>Mocking</a:t>
            </a:r>
            <a:r>
              <a:rPr lang="ko-KR" sz="4000" b="1"/>
              <a:t> 사용 요약</a:t>
            </a:r>
            <a:endParaRPr lang="ko-KR" sz="40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4B5763-FFFF-316E-8AD7-63D56629A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ko-KR"/>
              <a:t># 3. </a:t>
            </a:r>
            <a:r>
              <a:rPr lang="ko-KR" err="1"/>
              <a:t>Shell</a:t>
            </a:r>
            <a:r>
              <a:rPr lang="ko-KR"/>
              <a:t> 내부 구성요소를 전부 주입된 </a:t>
            </a:r>
            <a:r>
              <a:rPr lang="ko-KR" err="1"/>
              <a:t>Mock으로</a:t>
            </a:r>
            <a:r>
              <a:rPr lang="ko-KR"/>
              <a:t> 교체</a:t>
            </a:r>
          </a:p>
          <a:p>
            <a:pPr>
              <a:buNone/>
            </a:pPr>
            <a:r>
              <a:rPr lang="ko-KR" err="1"/>
              <a:t>shell</a:t>
            </a:r>
            <a:r>
              <a:rPr lang="ko-KR"/>
              <a:t> = </a:t>
            </a:r>
            <a:r>
              <a:rPr lang="ko-KR" err="1"/>
              <a:t>Shell</a:t>
            </a:r>
            <a:r>
              <a:rPr lang="ko-KR"/>
              <a:t>()</a:t>
            </a:r>
          </a:p>
          <a:p>
            <a:pPr>
              <a:buNone/>
            </a:pPr>
            <a:r>
              <a:rPr lang="ko-KR" err="1"/>
              <a:t>shell.ssd</a:t>
            </a:r>
            <a:r>
              <a:rPr lang="ko-KR"/>
              <a:t> = </a:t>
            </a:r>
            <a:r>
              <a:rPr lang="ko-KR" err="1"/>
              <a:t>mock_ssd</a:t>
            </a:r>
          </a:p>
          <a:p>
            <a:pPr>
              <a:buNone/>
            </a:pPr>
            <a:r>
              <a:rPr lang="ko-KR" err="1"/>
              <a:t>shell.validator</a:t>
            </a:r>
            <a:r>
              <a:rPr lang="ko-KR"/>
              <a:t> = </a:t>
            </a:r>
            <a:r>
              <a:rPr lang="ko-KR" err="1"/>
              <a:t>mock_validator</a:t>
            </a:r>
          </a:p>
          <a:p>
            <a:pPr>
              <a:buNone/>
            </a:pPr>
            <a:endParaRPr lang="ko-KR"/>
          </a:p>
          <a:p>
            <a:pPr>
              <a:buNone/>
            </a:pPr>
            <a:r>
              <a:rPr lang="ko-KR"/>
              <a:t># 4. 실제 표준 출력 캡처하여 실행 결과 확인</a:t>
            </a:r>
          </a:p>
          <a:p>
            <a:pPr>
              <a:buNone/>
            </a:pPr>
            <a:r>
              <a:rPr lang="ko-KR" err="1"/>
              <a:t>f</a:t>
            </a:r>
            <a:r>
              <a:rPr lang="ko-KR"/>
              <a:t> = </a:t>
            </a:r>
            <a:r>
              <a:rPr lang="ko-KR" err="1"/>
              <a:t>io.StringIO</a:t>
            </a:r>
            <a:r>
              <a:rPr lang="ko-KR"/>
              <a:t>()</a:t>
            </a:r>
          </a:p>
          <a:p>
            <a:pPr>
              <a:buNone/>
            </a:pPr>
            <a:r>
              <a:rPr lang="ko-KR" err="1"/>
              <a:t>with</a:t>
            </a:r>
            <a:r>
              <a:rPr lang="ko-KR"/>
              <a:t> </a:t>
            </a:r>
            <a:r>
              <a:rPr lang="ko-KR" err="1"/>
              <a:t>redirect_stdout</a:t>
            </a:r>
            <a:r>
              <a:rPr lang="ko-KR"/>
              <a:t>(</a:t>
            </a:r>
            <a:r>
              <a:rPr lang="ko-KR" err="1"/>
              <a:t>f</a:t>
            </a:r>
            <a:r>
              <a:rPr lang="ko-KR"/>
              <a:t>):</a:t>
            </a:r>
          </a:p>
          <a:p>
            <a:pPr>
              <a:buNone/>
            </a:pPr>
            <a:r>
              <a:rPr lang="ko-KR"/>
              <a:t>    </a:t>
            </a:r>
            <a:r>
              <a:rPr lang="ko-KR" err="1"/>
              <a:t>shell.run</a:t>
            </a:r>
            <a:r>
              <a:rPr lang="ko-KR"/>
              <a:t>("</a:t>
            </a:r>
            <a:r>
              <a:rPr lang="ko-KR" err="1"/>
              <a:t>read</a:t>
            </a:r>
            <a:r>
              <a:rPr lang="ko-KR"/>
              <a:t> 1")</a:t>
            </a:r>
          </a:p>
          <a:p>
            <a:pPr>
              <a:buNone/>
            </a:pPr>
            <a:endParaRPr lang="ko-KR"/>
          </a:p>
          <a:p>
            <a:pPr>
              <a:buNone/>
            </a:pPr>
            <a:r>
              <a:rPr lang="ko-KR"/>
              <a:t># 5. 기대하는 출력이 실제로 발생했는지 확인</a:t>
            </a:r>
          </a:p>
          <a:p>
            <a:pPr>
              <a:buNone/>
            </a:pPr>
            <a:r>
              <a:rPr lang="ko-KR" err="1"/>
              <a:t>assert</a:t>
            </a:r>
            <a:r>
              <a:rPr lang="ko-KR"/>
              <a:t> "[</a:t>
            </a:r>
            <a:r>
              <a:rPr lang="ko-KR" err="1"/>
              <a:t>Read</a:t>
            </a:r>
            <a:r>
              <a:rPr lang="ko-KR"/>
              <a:t>]" </a:t>
            </a:r>
            <a:r>
              <a:rPr lang="ko-KR" err="1"/>
              <a:t>in</a:t>
            </a:r>
            <a:r>
              <a:rPr lang="ko-KR"/>
              <a:t> </a:t>
            </a:r>
            <a:r>
              <a:rPr lang="ko-KR" err="1"/>
              <a:t>f.getvalue</a:t>
            </a:r>
            <a:r>
              <a:rPr lang="ko-KR"/>
              <a:t>()</a:t>
            </a:r>
          </a:p>
          <a:p>
            <a:pPr marL="11430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180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37ED90-DDD3-6F8C-5F30-2FC40C3F7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>
            <a:extLst>
              <a:ext uri="{FF2B5EF4-FFF2-40B4-BE49-F238E27FC236}">
                <a16:creationId xmlns:a16="http://schemas.microsoft.com/office/drawing/2014/main" id="{983F3856-EE35-1643-20A4-110D92497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indent="0"/>
            <a:r>
              <a:rPr lang="ko-KR" altLang="en-US" err="1"/>
              <a:t>리팩토링을</a:t>
            </a:r>
            <a:r>
              <a:rPr lang="en-US" altLang="ko-KR"/>
              <a:t> </a:t>
            </a:r>
            <a:r>
              <a:rPr lang="ko-KR" altLang="en-US"/>
              <a:t>통한</a:t>
            </a:r>
            <a:r>
              <a:rPr lang="en-US" altLang="ko-KR"/>
              <a:t> </a:t>
            </a:r>
            <a:r>
              <a:rPr lang="ko-KR" altLang="en-US" err="1"/>
              <a:t>클린코드</a:t>
            </a:r>
            <a:r>
              <a:rPr lang="en-US" altLang="ko-KR"/>
              <a:t> </a:t>
            </a:r>
            <a:r>
              <a:rPr lang="ko-KR" altLang="en-US"/>
              <a:t>전후</a:t>
            </a:r>
            <a:r>
              <a:rPr lang="en-US" altLang="ko-KR"/>
              <a:t> </a:t>
            </a:r>
            <a:r>
              <a:rPr lang="ko-KR" altLang="en-US"/>
              <a:t>결과</a:t>
            </a:r>
            <a:r>
              <a:rPr lang="en-US" altLang="ko-KR"/>
              <a:t> </a:t>
            </a:r>
            <a:r>
              <a:rPr lang="ko-KR" altLang="en-US"/>
              <a:t>비교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976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0DF5C2E-9F4E-7F9B-B853-2C809DFC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B3CF10C9-B64B-5C37-48F1-7E71F1171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b="1" err="1"/>
              <a:t>리팩토링을</a:t>
            </a:r>
            <a:r>
              <a:rPr lang="ko-KR" b="1"/>
              <a:t> 통한 </a:t>
            </a:r>
            <a:r>
              <a:rPr lang="ko-KR" b="1" err="1"/>
              <a:t>클린코드</a:t>
            </a:r>
            <a:r>
              <a:rPr lang="ko-KR" b="1"/>
              <a:t> 전후 결과 비교 1</a:t>
            </a:r>
            <a:endParaRPr lang="ko-KR" altLang="en-US" b="1"/>
          </a:p>
        </p:txBody>
      </p: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E51916A5-8E74-4D29-9604-6FFD39756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5217" y="1165982"/>
            <a:ext cx="105156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ko-KR" altLang="en-US" err="1"/>
              <a:t>Exception</a:t>
            </a:r>
            <a:r>
              <a:rPr lang="ko-KR" altLang="en-US"/>
              <a:t> 추가 리팩토링 - 예외 발생을 좀더 엄밀하게 처리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186033-17B2-46B6-06EE-83A290FBA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724901"/>
              </p:ext>
            </p:extLst>
          </p:nvPr>
        </p:nvGraphicFramePr>
        <p:xfrm>
          <a:off x="681789" y="1965158"/>
          <a:ext cx="1108825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3039">
                  <a:extLst>
                    <a:ext uri="{9D8B030D-6E8A-4147-A177-3AD203B41FA5}">
                      <a16:colId xmlns:a16="http://schemas.microsoft.com/office/drawing/2014/main" val="3527889143"/>
                    </a:ext>
                  </a:extLst>
                </a:gridCol>
                <a:gridCol w="5455219">
                  <a:extLst>
                    <a:ext uri="{9D8B030D-6E8A-4147-A177-3AD203B41FA5}">
                      <a16:colId xmlns:a16="http://schemas.microsoft.com/office/drawing/2014/main" val="17903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/>
                        <a:t>기존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/>
                        <a:t>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3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if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self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._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lba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&lt; 0 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or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  </a:t>
                      </a:r>
                      <a:r>
                        <a:rPr lang="ko-KR" altLang="en-US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self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._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lba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&gt; 99:</a:t>
                      </a:r>
                      <a:b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   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raise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rgbClr val="FF0000"/>
                          </a:solidFill>
                          <a:latin typeface="Consolas"/>
                        </a:rPr>
                        <a:t>Exception</a:t>
                      </a:r>
                      <a:endParaRPr lang="ko-KR" sz="1800" b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if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self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._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lba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&lt; 0 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or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self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._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lba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&gt; 99:</a:t>
                      </a:r>
                      <a:br>
                        <a:rPr lang="ko-KR" sz="1800" b="0" i="0" u="none" strike="noStrike" noProof="0">
                          <a:solidFill>
                            <a:srgbClr val="000000"/>
                          </a:solidFill>
                          <a:latin typeface="Consolas"/>
                        </a:rPr>
                      </a:b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   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raise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 </a:t>
                      </a:r>
                      <a:r>
                        <a:rPr lang="ko-KR" sz="1800" b="0" i="0" u="none" strike="noStrike" noProof="0" err="1">
                          <a:solidFill>
                            <a:srgbClr val="FF0000"/>
                          </a:solidFill>
                          <a:latin typeface="Consolas"/>
                        </a:rPr>
                        <a:t>InvalidLBAError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(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self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._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Consolas"/>
                        </a:rPr>
                        <a:t>lba</a:t>
                      </a: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Consolas"/>
                        </a:rPr>
                        <a:t>)</a:t>
                      </a:r>
                      <a:endParaRPr lang="ko-KR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7719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E5EE52F-7C5A-5C75-24B2-0EAEFCFA7E5B}"/>
              </a:ext>
            </a:extLst>
          </p:cNvPr>
          <p:cNvSpPr/>
          <p:nvPr/>
        </p:nvSpPr>
        <p:spPr>
          <a:xfrm>
            <a:off x="676915" y="3158938"/>
            <a:ext cx="11106427" cy="32717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sz="1600" err="1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class</a:t>
            </a:r>
            <a:r>
              <a:rPr lang="ko-KR" sz="1600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 </a:t>
            </a:r>
            <a:r>
              <a:rPr lang="ko-KR" sz="1600" err="1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InvalidLBAError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(</a:t>
            </a:r>
            <a:r>
              <a:rPr lang="ko-KR" sz="1600" err="1">
                <a:solidFill>
                  <a:srgbClr val="8888C6"/>
                </a:solidFill>
                <a:latin typeface="Consolas"/>
                <a:ea typeface="맑은 고딕"/>
                <a:cs typeface="Arial"/>
              </a:rPr>
              <a:t>Exception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):</a:t>
            </a:r>
            <a:br>
              <a:rPr lang="ko-KR" sz="1600">
                <a:latin typeface="Consolas"/>
                <a:cs typeface="Arial"/>
              </a:rPr>
            </a:b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    </a:t>
            </a:r>
            <a:r>
              <a:rPr lang="ko-KR" sz="1600" i="1">
                <a:solidFill>
                  <a:srgbClr val="5F826B"/>
                </a:solidFill>
                <a:latin typeface="Consolas"/>
                <a:ea typeface="맑은 고딕"/>
                <a:cs typeface="Arial"/>
              </a:rPr>
              <a:t>"""</a:t>
            </a:r>
            <a:br>
              <a:rPr lang="ko-KR" sz="1600" i="1">
                <a:latin typeface="Consolas"/>
                <a:cs typeface="Arial"/>
              </a:rPr>
            </a:br>
            <a:r>
              <a:rPr lang="ko-KR" sz="1600" i="1">
                <a:solidFill>
                  <a:srgbClr val="5F826B"/>
                </a:solidFill>
                <a:latin typeface="Consolas"/>
                <a:ea typeface="맑은 고딕"/>
                <a:cs typeface="Arial"/>
              </a:rPr>
              <a:t>    LBA </a:t>
            </a:r>
            <a:r>
              <a:rPr lang="ko-KR" sz="1600" i="1">
                <a:solidFill>
                  <a:srgbClr val="5F826B"/>
                </a:solidFill>
                <a:latin typeface="Courier New"/>
                <a:ea typeface="맑은 고딕"/>
                <a:cs typeface="Courier New"/>
              </a:rPr>
              <a:t>범위가 잘못된 경우 발생하는 예외</a:t>
            </a:r>
            <a:br>
              <a:rPr lang="ko-KR" sz="1600" i="1">
                <a:latin typeface="Courier New"/>
                <a:cs typeface="Courier New"/>
              </a:rPr>
            </a:br>
            <a:r>
              <a:rPr lang="ko-KR" sz="1600" i="1">
                <a:solidFill>
                  <a:srgbClr val="5F826B"/>
                </a:solidFill>
                <a:latin typeface="Courier New"/>
                <a:ea typeface="맑은 고딕"/>
                <a:cs typeface="Courier New"/>
              </a:rPr>
              <a:t>    </a:t>
            </a:r>
            <a:r>
              <a:rPr lang="ko-KR" sz="1600" i="1" err="1">
                <a:solidFill>
                  <a:srgbClr val="5F826B"/>
                </a:solidFill>
                <a:latin typeface="Courier New"/>
                <a:ea typeface="맑은 고딕"/>
                <a:cs typeface="Courier New"/>
              </a:rPr>
              <a:t>LBA는</a:t>
            </a:r>
            <a:r>
              <a:rPr lang="ko-KR" sz="1600" i="1">
                <a:solidFill>
                  <a:srgbClr val="5F826B"/>
                </a:solidFill>
                <a:latin typeface="Consolas"/>
                <a:ea typeface="맑은 고딕"/>
                <a:cs typeface="Arial"/>
              </a:rPr>
              <a:t> 0</a:t>
            </a:r>
            <a:r>
              <a:rPr lang="ko-KR" sz="1600" i="1">
                <a:solidFill>
                  <a:srgbClr val="5F826B"/>
                </a:solidFill>
                <a:latin typeface="Courier New"/>
                <a:ea typeface="맑은 고딕"/>
                <a:cs typeface="Courier New"/>
              </a:rPr>
              <a:t>부터</a:t>
            </a:r>
            <a:r>
              <a:rPr lang="ko-KR" sz="1600" i="1">
                <a:solidFill>
                  <a:srgbClr val="5F826B"/>
                </a:solidFill>
                <a:latin typeface="Consolas"/>
                <a:ea typeface="맑은 고딕"/>
                <a:cs typeface="Arial"/>
              </a:rPr>
              <a:t> 99</a:t>
            </a:r>
            <a:r>
              <a:rPr lang="ko-KR" sz="1600" i="1">
                <a:solidFill>
                  <a:srgbClr val="5F826B"/>
                </a:solidFill>
                <a:latin typeface="Courier New"/>
                <a:ea typeface="맑은 고딕"/>
                <a:cs typeface="Courier New"/>
              </a:rPr>
              <a:t>까지의 정수여야 함</a:t>
            </a:r>
            <a:br>
              <a:rPr lang="ko-KR" sz="1600" i="1">
                <a:latin typeface="Courier New"/>
                <a:cs typeface="Courier New"/>
              </a:rPr>
            </a:br>
            <a:r>
              <a:rPr lang="ko-KR" sz="1600" i="1">
                <a:solidFill>
                  <a:srgbClr val="5F826B"/>
                </a:solidFill>
                <a:latin typeface="Courier New"/>
                <a:ea typeface="맑은 고딕"/>
                <a:cs typeface="Courier New"/>
              </a:rPr>
              <a:t>    """</a:t>
            </a:r>
            <a:br>
              <a:rPr lang="ko-KR" sz="1600" i="1">
                <a:latin typeface="Courier New"/>
                <a:cs typeface="Courier New"/>
              </a:rPr>
            </a:br>
            <a:r>
              <a:rPr lang="ko-KR" sz="1600" i="1">
                <a:solidFill>
                  <a:srgbClr val="5F826B"/>
                </a:solidFill>
                <a:latin typeface="Courier New"/>
                <a:ea typeface="맑은 고딕"/>
                <a:cs typeface="Courier New"/>
              </a:rPr>
              <a:t>    </a:t>
            </a:r>
            <a:r>
              <a:rPr lang="ko-KR" sz="1600" err="1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def</a:t>
            </a:r>
            <a:r>
              <a:rPr lang="ko-KR" sz="1600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 </a:t>
            </a:r>
            <a:r>
              <a:rPr lang="ko-KR" sz="1600">
                <a:solidFill>
                  <a:srgbClr val="B200B2"/>
                </a:solidFill>
                <a:latin typeface="Consolas"/>
                <a:ea typeface="맑은 고딕"/>
                <a:cs typeface="Arial"/>
              </a:rPr>
              <a:t>__</a:t>
            </a:r>
            <a:r>
              <a:rPr lang="ko-KR" sz="1600" err="1">
                <a:solidFill>
                  <a:srgbClr val="B200B2"/>
                </a:solidFill>
                <a:latin typeface="Consolas"/>
                <a:ea typeface="맑은 고딕"/>
                <a:cs typeface="Arial"/>
              </a:rPr>
              <a:t>init</a:t>
            </a:r>
            <a:r>
              <a:rPr lang="ko-KR" sz="1600">
                <a:solidFill>
                  <a:srgbClr val="B200B2"/>
                </a:solidFill>
                <a:latin typeface="Consolas"/>
                <a:ea typeface="맑은 고딕"/>
                <a:cs typeface="Arial"/>
              </a:rPr>
              <a:t>__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(</a:t>
            </a:r>
            <a:r>
              <a:rPr lang="ko-KR" sz="1600" err="1">
                <a:solidFill>
                  <a:srgbClr val="94558D"/>
                </a:solidFill>
                <a:latin typeface="Consolas"/>
                <a:ea typeface="맑은 고딕"/>
                <a:cs typeface="Arial"/>
              </a:rPr>
              <a:t>self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, </a:t>
            </a:r>
            <a:r>
              <a:rPr lang="ko-KR" sz="1600" err="1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lba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, </a:t>
            </a:r>
            <a:r>
              <a:rPr lang="ko-KR" sz="1600" err="1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message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=</a:t>
            </a:r>
            <a:r>
              <a:rPr lang="ko-KR" sz="1600" err="1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None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):</a:t>
            </a:r>
            <a:br>
              <a:rPr lang="ko-KR" sz="1600">
                <a:latin typeface="Consolas"/>
                <a:cs typeface="Arial"/>
              </a:rPr>
            </a:b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        </a:t>
            </a:r>
            <a:r>
              <a:rPr lang="ko-KR" sz="1600" err="1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if</a:t>
            </a:r>
            <a:r>
              <a:rPr lang="ko-KR" sz="1600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 </a:t>
            </a:r>
            <a:r>
              <a:rPr lang="ko-KR" sz="1600" err="1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message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 </a:t>
            </a:r>
            <a:r>
              <a:rPr lang="ko-KR" sz="1600" err="1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is</a:t>
            </a:r>
            <a:r>
              <a:rPr lang="ko-KR" sz="1600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 </a:t>
            </a:r>
            <a:r>
              <a:rPr lang="ko-KR" sz="1600" err="1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None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:</a:t>
            </a:r>
            <a:br>
              <a:rPr lang="ko-KR" sz="1600">
                <a:latin typeface="Consolas"/>
                <a:cs typeface="Arial"/>
              </a:rPr>
            </a:b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            </a:t>
            </a:r>
            <a:r>
              <a:rPr lang="ko-KR" sz="1600" err="1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message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 = </a:t>
            </a:r>
            <a:r>
              <a:rPr lang="ko-KR" sz="1600" err="1">
                <a:solidFill>
                  <a:srgbClr val="6AAB73"/>
                </a:solidFill>
                <a:latin typeface="Consolas"/>
                <a:ea typeface="맑은 고딕"/>
                <a:cs typeface="Arial"/>
              </a:rPr>
              <a:t>f"Invalid</a:t>
            </a:r>
            <a:r>
              <a:rPr lang="ko-KR" sz="1600">
                <a:solidFill>
                  <a:srgbClr val="6AAB73"/>
                </a:solidFill>
                <a:latin typeface="Consolas"/>
                <a:ea typeface="맑은 고딕"/>
                <a:cs typeface="Arial"/>
              </a:rPr>
              <a:t> LBA: </a:t>
            </a:r>
            <a:r>
              <a:rPr lang="ko-KR" sz="1600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{</a:t>
            </a:r>
            <a:r>
              <a:rPr lang="ko-KR" sz="1600" err="1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lba</a:t>
            </a:r>
            <a:r>
              <a:rPr lang="ko-KR" sz="1600">
                <a:solidFill>
                  <a:srgbClr val="CF8E6D"/>
                </a:solidFill>
                <a:latin typeface="Consolas"/>
                <a:ea typeface="맑은 고딕"/>
                <a:cs typeface="Arial"/>
              </a:rPr>
              <a:t>}</a:t>
            </a:r>
            <a:r>
              <a:rPr lang="ko-KR" sz="1600">
                <a:solidFill>
                  <a:srgbClr val="6AAB73"/>
                </a:solidFill>
                <a:latin typeface="Consolas"/>
                <a:ea typeface="맑은 고딕"/>
                <a:cs typeface="Arial"/>
              </a:rPr>
              <a:t>. LBA </a:t>
            </a:r>
            <a:r>
              <a:rPr lang="ko-KR" sz="1600">
                <a:solidFill>
                  <a:srgbClr val="6AAB73"/>
                </a:solidFill>
                <a:latin typeface="Courier New"/>
                <a:ea typeface="맑은 고딕"/>
                <a:cs typeface="Courier New"/>
              </a:rPr>
              <a:t>는</a:t>
            </a:r>
            <a:r>
              <a:rPr lang="ko-KR" sz="1600">
                <a:solidFill>
                  <a:srgbClr val="6AAB73"/>
                </a:solidFill>
                <a:latin typeface="Consolas"/>
                <a:ea typeface="맑은 고딕"/>
                <a:cs typeface="Arial"/>
              </a:rPr>
              <a:t> 0~99 </a:t>
            </a:r>
            <a:r>
              <a:rPr lang="ko-KR" sz="1600">
                <a:solidFill>
                  <a:srgbClr val="6AAB73"/>
                </a:solidFill>
                <a:latin typeface="Courier New"/>
                <a:ea typeface="맑은 고딕"/>
                <a:cs typeface="Courier New"/>
              </a:rPr>
              <a:t>사이의 정수여야 함</a:t>
            </a:r>
            <a:r>
              <a:rPr lang="ko-KR" sz="1600">
                <a:solidFill>
                  <a:srgbClr val="6AAB73"/>
                </a:solidFill>
                <a:latin typeface="Consolas"/>
                <a:ea typeface="맑은 고딕"/>
                <a:cs typeface="Arial"/>
              </a:rPr>
              <a:t>"</a:t>
            </a:r>
            <a:br>
              <a:rPr lang="ko-KR" sz="1600">
                <a:latin typeface="Consolas"/>
                <a:cs typeface="Arial"/>
              </a:rPr>
            </a:br>
            <a:r>
              <a:rPr lang="ko-KR" sz="1600">
                <a:solidFill>
                  <a:srgbClr val="6AAB73"/>
                </a:solidFill>
                <a:latin typeface="Consolas"/>
                <a:ea typeface="맑은 고딕"/>
                <a:cs typeface="Arial"/>
              </a:rPr>
              <a:t>        </a:t>
            </a:r>
            <a:r>
              <a:rPr lang="ko-KR" sz="1600" err="1">
                <a:solidFill>
                  <a:srgbClr val="8888C6"/>
                </a:solidFill>
                <a:latin typeface="Consolas"/>
                <a:ea typeface="맑은 고딕"/>
                <a:cs typeface="Arial"/>
              </a:rPr>
              <a:t>super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().</a:t>
            </a:r>
            <a:r>
              <a:rPr lang="ko-KR" sz="1600">
                <a:solidFill>
                  <a:srgbClr val="B200B2"/>
                </a:solidFill>
                <a:latin typeface="Consolas"/>
                <a:ea typeface="맑은 고딕"/>
                <a:cs typeface="Arial"/>
              </a:rPr>
              <a:t>__</a:t>
            </a:r>
            <a:r>
              <a:rPr lang="ko-KR" sz="1600" err="1">
                <a:solidFill>
                  <a:srgbClr val="B200B2"/>
                </a:solidFill>
                <a:latin typeface="Consolas"/>
                <a:ea typeface="맑은 고딕"/>
                <a:cs typeface="Arial"/>
              </a:rPr>
              <a:t>init</a:t>
            </a:r>
            <a:r>
              <a:rPr lang="ko-KR" sz="1600">
                <a:solidFill>
                  <a:srgbClr val="B200B2"/>
                </a:solidFill>
                <a:latin typeface="Consolas"/>
                <a:ea typeface="맑은 고딕"/>
                <a:cs typeface="Arial"/>
              </a:rPr>
              <a:t>__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(</a:t>
            </a:r>
            <a:r>
              <a:rPr lang="ko-KR" sz="1600" err="1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message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)</a:t>
            </a:r>
            <a:br>
              <a:rPr lang="ko-KR" sz="1600">
                <a:latin typeface="Consolas"/>
                <a:cs typeface="Arial"/>
              </a:rPr>
            </a:b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        </a:t>
            </a:r>
            <a:r>
              <a:rPr lang="ko-KR" sz="1600" err="1">
                <a:solidFill>
                  <a:srgbClr val="94558D"/>
                </a:solidFill>
                <a:latin typeface="Consolas"/>
                <a:ea typeface="맑은 고딕"/>
                <a:cs typeface="Arial"/>
              </a:rPr>
              <a:t>self</a:t>
            </a:r>
            <a:r>
              <a:rPr lang="ko-KR" sz="1600" err="1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.lba</a:t>
            </a:r>
            <a:r>
              <a:rPr lang="ko-KR" sz="1600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 = </a:t>
            </a:r>
            <a:r>
              <a:rPr lang="ko-KR" sz="1600" err="1">
                <a:solidFill>
                  <a:srgbClr val="BCBEC4"/>
                </a:solidFill>
                <a:latin typeface="Consolas"/>
                <a:ea typeface="맑은 고딕"/>
                <a:cs typeface="Arial"/>
              </a:rPr>
              <a:t>lba</a:t>
            </a:r>
            <a:endParaRPr lang="ko-KR" sz="1600">
              <a:ea typeface="맑은 고딕"/>
              <a:cs typeface="Arial"/>
            </a:endParaRPr>
          </a:p>
          <a:p>
            <a:endParaRPr lang="ko-KR" altLang="en-US" sz="1600"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71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indent="0"/>
            <a:r>
              <a:rPr lang="ko-KR"/>
              <a:t>조원 소개 및 역할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B5D8-2BBA-C123-3523-4110DAFD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생성된 이미지">
            <a:extLst>
              <a:ext uri="{FF2B5EF4-FFF2-40B4-BE49-F238E27FC236}">
                <a16:creationId xmlns:a16="http://schemas.microsoft.com/office/drawing/2014/main" id="{49249D3B-15C9-7CDE-C122-F9014E24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142" y="1450931"/>
            <a:ext cx="5391412" cy="36012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14387A8-B130-1C92-695C-2BCFC05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4000" b="1" err="1"/>
              <a:t>리팩토링을</a:t>
            </a:r>
            <a:r>
              <a:rPr lang="ko-KR" sz="4000" b="1"/>
              <a:t> 통한 </a:t>
            </a:r>
            <a:r>
              <a:rPr lang="ko-KR" sz="4000" b="1" err="1"/>
              <a:t>클린코드</a:t>
            </a:r>
            <a:r>
              <a:rPr lang="ko-KR" sz="4000" b="1"/>
              <a:t> 전후 결과 비교 2</a:t>
            </a:r>
            <a:endParaRPr lang="ko-KR" sz="40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6C9A68-F170-33CD-37FE-9D36B5C01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72" y="1316376"/>
            <a:ext cx="10514008" cy="4927686"/>
          </a:xfrm>
        </p:spPr>
        <p:txBody>
          <a:bodyPr/>
          <a:lstStyle/>
          <a:p>
            <a:pPr marL="114300" indent="0">
              <a:buNone/>
            </a:pPr>
            <a:r>
              <a:rPr lang="ko-KR" altLang="en-US" sz="1800" b="1" u="sng"/>
              <a:t>커맨드 패턴 적용</a:t>
            </a:r>
          </a:p>
          <a:p>
            <a:pPr marL="114300" indent="0">
              <a:buNone/>
            </a:pPr>
            <a:r>
              <a:rPr lang="ko-KR" sz="1800"/>
              <a:t>🎯 </a:t>
            </a:r>
            <a:r>
              <a:rPr lang="ko-KR" sz="1800" err="1"/>
              <a:t>Before</a:t>
            </a:r>
            <a:r>
              <a:rPr lang="ko-KR" sz="1800"/>
              <a:t>: 조건문 분기 방식</a:t>
            </a:r>
            <a:br>
              <a:rPr lang="ko-KR" sz="1800"/>
            </a:br>
            <a:r>
              <a:rPr lang="ko-KR" sz="1800"/>
              <a:t> - 명령어마다 </a:t>
            </a:r>
            <a:r>
              <a:rPr lang="ko-KR" sz="1800" err="1"/>
              <a:t>if-elif로</a:t>
            </a:r>
            <a:r>
              <a:rPr lang="ko-KR" sz="1800"/>
              <a:t> 직접 분기</a:t>
            </a:r>
            <a:br>
              <a:rPr lang="ko-KR" sz="1800"/>
            </a:br>
            <a:r>
              <a:rPr lang="ko-KR" sz="1800"/>
              <a:t> - 명령 추가 시 shell.py 수정 필요 → 유지보수 어려움</a:t>
            </a:r>
            <a:br>
              <a:rPr lang="ko-KR" sz="1800"/>
            </a:br>
            <a:r>
              <a:rPr lang="ko-KR" sz="1800"/>
              <a:t> </a:t>
            </a:r>
            <a:br>
              <a:rPr lang="ko-KR" sz="1800"/>
            </a:br>
            <a:r>
              <a:rPr lang="ko-KR" sz="1800"/>
              <a:t>🔁 </a:t>
            </a:r>
            <a:r>
              <a:rPr lang="ko-KR" sz="1800" err="1"/>
              <a:t>After</a:t>
            </a:r>
            <a:r>
              <a:rPr lang="ko-KR" sz="1800"/>
              <a:t>: </a:t>
            </a:r>
            <a:r>
              <a:rPr lang="ko-KR" sz="1800" err="1"/>
              <a:t>Command</a:t>
            </a:r>
            <a:r>
              <a:rPr lang="ko-KR" sz="1800"/>
              <a:t> </a:t>
            </a:r>
            <a:r>
              <a:rPr lang="ko-KR" sz="1800" err="1"/>
              <a:t>Pattern</a:t>
            </a:r>
            <a:r>
              <a:rPr lang="ko-KR" sz="1800"/>
              <a:t> 도입</a:t>
            </a:r>
            <a:br>
              <a:rPr lang="ko-KR" sz="1800"/>
            </a:br>
            <a:r>
              <a:rPr lang="ko-KR" sz="1800"/>
              <a:t> - 각 명령어를 클래스(*</a:t>
            </a:r>
            <a:r>
              <a:rPr lang="ko-KR" sz="1800" err="1"/>
              <a:t>Command</a:t>
            </a:r>
            <a:r>
              <a:rPr lang="ko-KR" sz="1800"/>
              <a:t>)로 분리</a:t>
            </a:r>
            <a:br>
              <a:rPr lang="ko-KR" sz="1800"/>
            </a:br>
            <a:r>
              <a:rPr lang="ko-KR" sz="1800"/>
              <a:t> - </a:t>
            </a:r>
            <a:r>
              <a:rPr lang="ko-KR" sz="1800" err="1"/>
              <a:t>CommandFactory에서</a:t>
            </a:r>
            <a:r>
              <a:rPr lang="ko-KR" sz="1800"/>
              <a:t> 명령 문자열 → 명령 객체 매핑</a:t>
            </a:r>
            <a:br>
              <a:rPr lang="ko-KR" sz="1800"/>
            </a:br>
            <a:r>
              <a:rPr lang="ko-KR" sz="1800"/>
              <a:t> - </a:t>
            </a:r>
            <a:r>
              <a:rPr lang="ko-KR" sz="1800" err="1"/>
              <a:t>Shell은</a:t>
            </a:r>
            <a:r>
              <a:rPr lang="ko-KR" sz="1800"/>
              <a:t> </a:t>
            </a:r>
            <a:r>
              <a:rPr lang="ko-KR" sz="1800" err="1"/>
              <a:t>executor.execute</a:t>
            </a:r>
            <a:r>
              <a:rPr lang="ko-KR" sz="1800"/>
              <a:t>()만 호출</a:t>
            </a:r>
            <a:br>
              <a:rPr lang="ko-KR" sz="1800"/>
            </a:br>
            <a:r>
              <a:rPr lang="ko-KR" sz="1800"/>
              <a:t> </a:t>
            </a:r>
            <a:br>
              <a:rPr lang="ko-KR" sz="1800"/>
            </a:br>
            <a:r>
              <a:rPr lang="ko-KR" sz="1800"/>
              <a:t>✅ 효과</a:t>
            </a:r>
            <a:br>
              <a:rPr lang="ko-KR" sz="1800"/>
            </a:br>
            <a:r>
              <a:rPr lang="ko-KR" sz="1800"/>
              <a:t> - 확장성: 새로운 명령어 쉽게 추가</a:t>
            </a:r>
            <a:br>
              <a:rPr lang="ko-KR" sz="1800"/>
            </a:br>
            <a:r>
              <a:rPr lang="ko-KR" sz="1800"/>
              <a:t> - 책임 분리: 각 명령어 로직 독립</a:t>
            </a:r>
            <a:br>
              <a:rPr lang="ko-KR" sz="1800"/>
            </a:br>
            <a:r>
              <a:rPr lang="ko-KR" sz="1800"/>
              <a:t> - 테스트 용이성 향상</a:t>
            </a:r>
            <a:br>
              <a:rPr lang="ko-KR" sz="1800"/>
            </a:br>
            <a:r>
              <a:rPr lang="ko-KR" sz="1800"/>
              <a:t> - 코드 가독성 및 유지보수성 개선</a:t>
            </a:r>
            <a:br>
              <a:rPr lang="ko-KR" sz="1800"/>
            </a:br>
            <a:r>
              <a:rPr lang="ko-KR" sz="1800"/>
              <a:t> </a:t>
            </a:r>
            <a:br>
              <a:rPr lang="ko-KR" sz="1800"/>
            </a:br>
            <a:r>
              <a:rPr lang="ko-KR" sz="1800"/>
              <a:t>💡 구조</a:t>
            </a:r>
            <a:br>
              <a:rPr lang="ko-KR" sz="1800"/>
            </a:br>
            <a:r>
              <a:rPr lang="ko-KR" sz="1800"/>
              <a:t> </a:t>
            </a:r>
            <a:r>
              <a:rPr lang="ko-KR" sz="1800" err="1"/>
              <a:t>Shell</a:t>
            </a:r>
            <a:r>
              <a:rPr lang="ko-KR" sz="1800"/>
              <a:t> → </a:t>
            </a:r>
            <a:r>
              <a:rPr lang="ko-KR" sz="1800" err="1"/>
              <a:t>Validator</a:t>
            </a:r>
            <a:r>
              <a:rPr lang="ko-KR" sz="1800"/>
              <a:t> → </a:t>
            </a:r>
            <a:r>
              <a:rPr lang="ko-KR" sz="1800" err="1"/>
              <a:t>CommandFactory</a:t>
            </a:r>
            <a:r>
              <a:rPr lang="ko-KR" sz="1800"/>
              <a:t> → </a:t>
            </a:r>
            <a:r>
              <a:rPr lang="ko-KR" sz="1800" err="1"/>
              <a:t>BaseCommand</a:t>
            </a:r>
            <a:r>
              <a:rPr lang="ko-KR" sz="1800"/>
              <a:t> 상속 클래스 → </a:t>
            </a:r>
            <a:r>
              <a:rPr lang="ko-KR" sz="1800" err="1"/>
              <a:t>execute</a:t>
            </a:r>
            <a:r>
              <a:rPr lang="ko-KR" sz="1800"/>
              <a:t>()</a:t>
            </a:r>
            <a:endParaRPr lang="ko-KR"/>
          </a:p>
          <a:p>
            <a:endParaRPr lang="ko-KR" sz="1800"/>
          </a:p>
        </p:txBody>
      </p:sp>
    </p:spTree>
    <p:extLst>
      <p:ext uri="{BB962C8B-B14F-4D97-AF65-F5344CB8AC3E}">
        <p14:creationId xmlns:p14="http://schemas.microsoft.com/office/powerpoint/2010/main" val="74268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910B3-7499-137D-8E6A-E5D63EDE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4000" b="1" err="1"/>
              <a:t>리팩토링을</a:t>
            </a:r>
            <a:r>
              <a:rPr lang="ko-KR" sz="4000" b="1"/>
              <a:t> 통한 </a:t>
            </a:r>
            <a:r>
              <a:rPr lang="ko-KR" sz="4000" b="1" err="1"/>
              <a:t>클린코드</a:t>
            </a:r>
            <a:r>
              <a:rPr lang="ko-KR" sz="4000" b="1"/>
              <a:t> 전후 결과 비교 2</a:t>
            </a:r>
            <a:endParaRPr lang="ko-KR" sz="4000"/>
          </a:p>
        </p:txBody>
      </p:sp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425936-26E2-E790-3A5F-1F78B359C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55718"/>
            <a:ext cx="5467350" cy="5400675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8217BA-AFB0-9638-F565-F163BF308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47" y="1460882"/>
            <a:ext cx="60960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28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32CC-BF2F-F725-6E56-AB0CD2CF9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3DD93-E629-9427-52C4-E9639918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4000" b="1" err="1"/>
              <a:t>리팩토링을</a:t>
            </a:r>
            <a:r>
              <a:rPr lang="ko-KR" sz="4000" b="1"/>
              <a:t> 통한 </a:t>
            </a:r>
            <a:r>
              <a:rPr lang="ko-KR" sz="4000" b="1" err="1"/>
              <a:t>클린코드</a:t>
            </a:r>
            <a:r>
              <a:rPr lang="ko-KR" sz="4000" b="1"/>
              <a:t> 전후 결과 비교 2</a:t>
            </a:r>
            <a:endParaRPr lang="ko-KR" sz="4000"/>
          </a:p>
        </p:txBody>
      </p:sp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76CEEC-EBEB-F01F-28F1-F75644F7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24" r="4110"/>
          <a:stretch>
            <a:fillRect/>
          </a:stretch>
        </p:blipFill>
        <p:spPr>
          <a:xfrm>
            <a:off x="607049" y="1204732"/>
            <a:ext cx="4903403" cy="4968659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D3A153-AF07-C50A-91D7-D71B2419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77" b="3557"/>
          <a:stretch>
            <a:fillRect/>
          </a:stretch>
        </p:blipFill>
        <p:spPr>
          <a:xfrm>
            <a:off x="6334164" y="1202641"/>
            <a:ext cx="5131170" cy="49754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6390A6-88ED-DEC0-0815-275916CDEDB1}"/>
              </a:ext>
            </a:extLst>
          </p:cNvPr>
          <p:cNvSpPr/>
          <p:nvPr/>
        </p:nvSpPr>
        <p:spPr>
          <a:xfrm>
            <a:off x="5246422" y="5884236"/>
            <a:ext cx="251116" cy="285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DC94E8-1E8B-28B1-F18F-4F5EA4DCB9D4}"/>
              </a:ext>
            </a:extLst>
          </p:cNvPr>
          <p:cNvSpPr/>
          <p:nvPr/>
        </p:nvSpPr>
        <p:spPr>
          <a:xfrm>
            <a:off x="11002610" y="5884236"/>
            <a:ext cx="282008" cy="275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88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75A32-E91F-5DE8-3826-D8CD76CB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6516C-D62D-5B9E-BADA-A5A792D2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4000" b="1" err="1"/>
              <a:t>리팩토링을</a:t>
            </a:r>
            <a:r>
              <a:rPr lang="ko-KR" sz="4000" b="1"/>
              <a:t> 통한 </a:t>
            </a:r>
            <a:r>
              <a:rPr lang="ko-KR" sz="4000" b="1" err="1"/>
              <a:t>클린코드</a:t>
            </a:r>
            <a:r>
              <a:rPr lang="ko-KR" sz="4000" b="1"/>
              <a:t> 전후 결과 비교 2</a:t>
            </a:r>
            <a:endParaRPr lang="ko-KR" sz="4000"/>
          </a:p>
        </p:txBody>
      </p:sp>
      <p:pic>
        <p:nvPicPr>
          <p:cNvPr id="3" name="그림 2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B55117-8B54-B2B0-388B-504C8ECD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3" y="2437715"/>
            <a:ext cx="5901744" cy="2855086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EFB3CE-0730-7B1F-573F-6356B2E7D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8" y="2440713"/>
            <a:ext cx="5593873" cy="28548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AAF1B8-A452-2961-0723-2A2592FFB3A2}"/>
              </a:ext>
            </a:extLst>
          </p:cNvPr>
          <p:cNvSpPr/>
          <p:nvPr/>
        </p:nvSpPr>
        <p:spPr>
          <a:xfrm>
            <a:off x="5411180" y="2918614"/>
            <a:ext cx="354088" cy="501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1528DD-5EE7-7D95-0425-0DC23AD28A79}"/>
              </a:ext>
            </a:extLst>
          </p:cNvPr>
          <p:cNvSpPr/>
          <p:nvPr/>
        </p:nvSpPr>
        <p:spPr>
          <a:xfrm>
            <a:off x="11414504" y="2918614"/>
            <a:ext cx="395277" cy="501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79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1364A-2A48-1971-0BAD-91C42AC6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4000" b="1" err="1"/>
              <a:t>리팩토링을</a:t>
            </a:r>
            <a:r>
              <a:rPr lang="ko-KR" sz="4000" b="1"/>
              <a:t> 통한 </a:t>
            </a:r>
            <a:r>
              <a:rPr lang="ko-KR" sz="4000" b="1" err="1"/>
              <a:t>클린코드</a:t>
            </a:r>
            <a:r>
              <a:rPr lang="ko-KR" sz="4000" b="1"/>
              <a:t> 전후 결과 비교 2</a:t>
            </a:r>
            <a:endParaRPr lang="ko-KR" sz="4000"/>
          </a:p>
        </p:txBody>
      </p:sp>
      <p:pic>
        <p:nvPicPr>
          <p:cNvPr id="4" name="그림 3" descr="생성된 이미지">
            <a:extLst>
              <a:ext uri="{FF2B5EF4-FFF2-40B4-BE49-F238E27FC236}">
                <a16:creationId xmlns:a16="http://schemas.microsoft.com/office/drawing/2014/main" id="{A89BDEA2-DF34-1B93-E92E-7D5E5A19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5" t="15238" r="158" b="238"/>
          <a:stretch>
            <a:fillRect/>
          </a:stretch>
        </p:blipFill>
        <p:spPr>
          <a:xfrm>
            <a:off x="1306378" y="1175287"/>
            <a:ext cx="9571507" cy="53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14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880F556-B754-D7DC-819A-2EA4185A9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>
            <a:extLst>
              <a:ext uri="{FF2B5EF4-FFF2-40B4-BE49-F238E27FC236}">
                <a16:creationId xmlns:a16="http://schemas.microsoft.com/office/drawing/2014/main" id="{623D39CC-3B3E-282F-5160-57A8A340A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/>
              <a:t>소감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422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3A23104F-6802-7C5C-570F-FB3AEAFB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8415F8B2-0B7D-6328-0585-C3437F561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b="1"/>
              <a:t>소감</a:t>
            </a:r>
          </a:p>
        </p:txBody>
      </p:sp>
      <p:sp>
        <p:nvSpPr>
          <p:cNvPr id="60" name="Google Shape;60;p3">
            <a:extLst>
              <a:ext uri="{FF2B5EF4-FFF2-40B4-BE49-F238E27FC236}">
                <a16:creationId xmlns:a16="http://schemas.microsoft.com/office/drawing/2014/main" id="{E4FF5FFE-3094-5CB3-6C08-52A5849F2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lnSpc>
                <a:spcPct val="100000"/>
              </a:lnSpc>
              <a:spcBef>
                <a:spcPts val="0"/>
              </a:spcBef>
            </a:pPr>
            <a:r>
              <a:rPr lang="ko-KR" sz="2000" err="1"/>
              <a:t>클린코드</a:t>
            </a:r>
            <a:r>
              <a:rPr lang="ko-KR" sz="2000"/>
              <a:t>, </a:t>
            </a:r>
            <a:r>
              <a:rPr lang="ko-KR" sz="2000" err="1"/>
              <a:t>리팩토링</a:t>
            </a:r>
            <a:r>
              <a:rPr lang="ko-KR" sz="2000"/>
              <a:t>, TDD </a:t>
            </a:r>
            <a:r>
              <a:rPr lang="ko-KR" altLang="en-US" sz="2000"/>
              <a:t>이론 학습 및 실습을</a:t>
            </a:r>
            <a:r>
              <a:rPr lang="ko-KR" sz="2000"/>
              <a:t> 통해 </a:t>
            </a:r>
            <a:r>
              <a:rPr lang="ko-KR" sz="2000" b="1">
                <a:highlight>
                  <a:srgbClr val="FFFF00"/>
                </a:highlight>
              </a:rPr>
              <a:t>코드의 가독성과 </a:t>
            </a:r>
            <a:br>
              <a:rPr lang="ko-KR" altLang="en-US" sz="2000" b="1">
                <a:highlight>
                  <a:srgbClr val="FFFF00"/>
                </a:highlight>
              </a:rPr>
            </a:br>
            <a:r>
              <a:rPr lang="ko-KR" sz="2000" b="1">
                <a:highlight>
                  <a:srgbClr val="FFFF00"/>
                </a:highlight>
              </a:rPr>
              <a:t>유지보수성을 높이는 방법</a:t>
            </a:r>
            <a:r>
              <a:rPr lang="ko-KR" sz="2000"/>
              <a:t>을 체계적으로 배울 수 있었습니다.</a:t>
            </a:r>
          </a:p>
          <a:p>
            <a:pPr marL="635000" indent="-457200">
              <a:lnSpc>
                <a:spcPct val="100000"/>
              </a:lnSpc>
              <a:spcBef>
                <a:spcPts val="0"/>
              </a:spcBef>
            </a:pPr>
            <a:endParaRPr lang="ko-KR" altLang="en-US" sz="2000"/>
          </a:p>
          <a:p>
            <a:pPr marL="635000" indent="-457200">
              <a:lnSpc>
                <a:spcPct val="100000"/>
              </a:lnSpc>
              <a:spcBef>
                <a:spcPts val="0"/>
              </a:spcBef>
            </a:pPr>
            <a:r>
              <a:rPr lang="en-US" altLang="ko-KR" sz="2000"/>
              <a:t>TDD </a:t>
            </a:r>
            <a:r>
              <a:rPr lang="en-US" altLang="ko-KR" sz="2000" err="1"/>
              <a:t>Cycle을</a:t>
            </a:r>
            <a:r>
              <a:rPr lang="en-US" altLang="ko-KR" sz="2000"/>
              <a:t> </a:t>
            </a:r>
            <a:r>
              <a:rPr lang="en-US" altLang="ko-KR" sz="2000" err="1"/>
              <a:t>기반으로</a:t>
            </a:r>
            <a:r>
              <a:rPr lang="en-US" altLang="ko-KR" sz="2000"/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점진적으로</a:t>
            </a:r>
            <a:r>
              <a:rPr lang="en-US" altLang="ko-KR" sz="2000" b="1">
                <a:highlight>
                  <a:srgbClr val="FFFF00"/>
                </a:highlight>
              </a:rPr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기능을</a:t>
            </a:r>
            <a:r>
              <a:rPr lang="en-US" altLang="ko-KR" sz="2000" b="1">
                <a:highlight>
                  <a:srgbClr val="FFFF00"/>
                </a:highlight>
              </a:rPr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확장</a:t>
            </a:r>
            <a:r>
              <a:rPr lang="en-US" altLang="ko-KR" sz="2000" err="1"/>
              <a:t>하고</a:t>
            </a:r>
            <a:r>
              <a:rPr lang="en-US" altLang="ko-KR" sz="2000"/>
              <a:t>,</a:t>
            </a:r>
            <a:br>
              <a:rPr lang="en-US" altLang="ko-KR" sz="2000"/>
            </a:br>
            <a:r>
              <a:rPr lang="en-US" altLang="ko-KR" sz="2000"/>
              <a:t>Unit Test </a:t>
            </a:r>
            <a:r>
              <a:rPr lang="en-US" altLang="ko-KR" sz="2000" err="1"/>
              <a:t>기반으로</a:t>
            </a:r>
            <a:r>
              <a:rPr lang="en-US" altLang="ko-KR" sz="2000"/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안정감있게</a:t>
            </a:r>
            <a:r>
              <a:rPr lang="en-US" altLang="ko-KR" sz="2000" b="1">
                <a:highlight>
                  <a:srgbClr val="FFFF00"/>
                </a:highlight>
              </a:rPr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리팩토링</a:t>
            </a:r>
            <a:r>
              <a:rPr lang="en-US" altLang="ko-KR" sz="2000" err="1"/>
              <a:t>하는</a:t>
            </a:r>
            <a:r>
              <a:rPr lang="en-US" altLang="ko-KR" sz="2000"/>
              <a:t> </a:t>
            </a:r>
            <a:r>
              <a:rPr lang="en-US" altLang="ko-KR" sz="2000" err="1"/>
              <a:t>방법을</a:t>
            </a:r>
            <a:r>
              <a:rPr lang="en-US" altLang="ko-KR" sz="2000"/>
              <a:t> </a:t>
            </a:r>
            <a:r>
              <a:rPr lang="en-US" altLang="ko-KR" sz="2000" err="1"/>
              <a:t>배웠습니다</a:t>
            </a:r>
            <a:r>
              <a:rPr lang="en-US" altLang="ko-KR" sz="2000"/>
              <a:t>.</a:t>
            </a:r>
          </a:p>
          <a:p>
            <a:pPr marL="635000" indent="-457200">
              <a:lnSpc>
                <a:spcPct val="100000"/>
              </a:lnSpc>
              <a:spcBef>
                <a:spcPts val="0"/>
              </a:spcBef>
            </a:pPr>
            <a:endParaRPr lang="en-US" altLang="ko-KR" sz="2000"/>
          </a:p>
          <a:p>
            <a:pPr marL="635000" indent="-457200">
              <a:lnSpc>
                <a:spcPct val="100000"/>
              </a:lnSpc>
              <a:spcBef>
                <a:spcPts val="0"/>
              </a:spcBef>
            </a:pPr>
            <a:r>
              <a:rPr lang="en-US" sz="2000"/>
              <a:t>팀 </a:t>
            </a:r>
            <a:r>
              <a:rPr lang="en-US" sz="2000" err="1"/>
              <a:t>과제를</a:t>
            </a:r>
            <a:r>
              <a:rPr lang="en-US" sz="2000"/>
              <a:t> </a:t>
            </a:r>
            <a:r>
              <a:rPr lang="ko-KR" altLang="en-US" sz="2000"/>
              <a:t>진행하면서</a:t>
            </a:r>
            <a:r>
              <a:rPr lang="en-US" sz="2000"/>
              <a:t> </a:t>
            </a:r>
            <a:r>
              <a:rPr lang="en-US" sz="2000" err="1"/>
              <a:t>GitHub를</a:t>
            </a:r>
            <a:r>
              <a:rPr lang="en-US" sz="2000"/>
              <a:t> </a:t>
            </a:r>
            <a:r>
              <a:rPr lang="en-US" sz="2000" err="1"/>
              <a:t>활용한</a:t>
            </a:r>
            <a:r>
              <a:rPr lang="en-US" sz="2000"/>
              <a:t> </a:t>
            </a:r>
            <a:r>
              <a:rPr lang="en-US" sz="2000" err="1"/>
              <a:t>브랜치</a:t>
            </a:r>
            <a:r>
              <a:rPr lang="en-US" sz="2000"/>
              <a:t> </a:t>
            </a:r>
            <a:r>
              <a:rPr lang="en-US" sz="2000" err="1"/>
              <a:t>전략</a:t>
            </a:r>
            <a:r>
              <a:rPr lang="en-US" sz="2000"/>
              <a:t>, </a:t>
            </a:r>
            <a:r>
              <a:rPr lang="en-US" sz="2000" err="1"/>
              <a:t>커밋</a:t>
            </a:r>
            <a:r>
              <a:rPr lang="en-US" sz="2000"/>
              <a:t> </a:t>
            </a:r>
            <a:r>
              <a:rPr lang="en-US" sz="2000" err="1"/>
              <a:t>메시지</a:t>
            </a:r>
            <a:r>
              <a:rPr lang="en-US" sz="2000"/>
              <a:t> </a:t>
            </a:r>
            <a:r>
              <a:rPr lang="en-US" sz="2000" err="1"/>
              <a:t>작성</a:t>
            </a:r>
            <a:r>
              <a:rPr lang="en-US" sz="2000"/>
              <a:t>, Pull Request </a:t>
            </a:r>
            <a:r>
              <a:rPr lang="en-US" sz="2000" err="1"/>
              <a:t>리뷰</a:t>
            </a:r>
            <a:r>
              <a:rPr lang="en-US" sz="2000"/>
              <a:t> 등 </a:t>
            </a:r>
            <a:r>
              <a:rPr lang="en-US" sz="2000" b="1" err="1">
                <a:highlight>
                  <a:srgbClr val="FFFF00"/>
                </a:highlight>
              </a:rPr>
              <a:t>실무에</a:t>
            </a:r>
            <a:r>
              <a:rPr lang="en-US" sz="2000" b="1">
                <a:highlight>
                  <a:srgbClr val="FFFF00"/>
                </a:highlight>
              </a:rPr>
              <a:t> </a:t>
            </a:r>
            <a:r>
              <a:rPr lang="ko-KR" altLang="en-US" sz="2000" b="1">
                <a:highlight>
                  <a:srgbClr val="FFFF00"/>
                </a:highlight>
              </a:rPr>
              <a:t>바로</a:t>
            </a:r>
            <a:r>
              <a:rPr lang="en-US" sz="2000" b="1">
                <a:highlight>
                  <a:srgbClr val="FFFF00"/>
                </a:highlight>
              </a:rPr>
              <a:t> </a:t>
            </a:r>
            <a:r>
              <a:rPr lang="ko-KR" altLang="en-US" sz="2000" b="1">
                <a:highlight>
                  <a:srgbClr val="FFFF00"/>
                </a:highlight>
              </a:rPr>
              <a:t>활용</a:t>
            </a:r>
            <a:r>
              <a:rPr lang="en-US" sz="2000" b="1">
                <a:highlight>
                  <a:srgbClr val="FFFF00"/>
                </a:highlight>
              </a:rPr>
              <a:t> </a:t>
            </a:r>
            <a:r>
              <a:rPr lang="ko-KR" altLang="en-US" sz="2000" b="1">
                <a:highlight>
                  <a:srgbClr val="FFFF00"/>
                </a:highlight>
              </a:rPr>
              <a:t>가능한</a:t>
            </a:r>
            <a:r>
              <a:rPr lang="en-US" altLang="ko-KR" sz="2000" b="1">
                <a:highlight>
                  <a:srgbClr val="FFFF00"/>
                </a:highlight>
              </a:rPr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협업</a:t>
            </a:r>
            <a:r>
              <a:rPr lang="en-US" altLang="ko-KR" sz="2000" b="1">
                <a:highlight>
                  <a:srgbClr val="FFFF00"/>
                </a:highlight>
              </a:rPr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스킬</a:t>
            </a:r>
            <a:r>
              <a:rPr lang="en-US" altLang="ko-KR" sz="2000" err="1"/>
              <a:t>을</a:t>
            </a:r>
            <a:r>
              <a:rPr lang="en-US" altLang="ko-KR" sz="2000"/>
              <a:t> </a:t>
            </a:r>
            <a:r>
              <a:rPr lang="en-US" altLang="ko-KR" sz="2000" err="1"/>
              <a:t>익혔습니다</a:t>
            </a:r>
            <a:r>
              <a:rPr lang="en-US" altLang="ko-KR" sz="2000"/>
              <a:t>.</a:t>
            </a:r>
          </a:p>
          <a:p>
            <a:pPr marL="635000" indent="-457200">
              <a:lnSpc>
                <a:spcPct val="100000"/>
              </a:lnSpc>
              <a:spcBef>
                <a:spcPts val="0"/>
              </a:spcBef>
            </a:pPr>
            <a:endParaRPr lang="en-US" altLang="ko-KR" sz="2000"/>
          </a:p>
          <a:p>
            <a:pPr marL="635000" indent="-457200">
              <a:lnSpc>
                <a:spcPct val="100000"/>
              </a:lnSpc>
              <a:spcBef>
                <a:spcPts val="0"/>
              </a:spcBef>
            </a:pPr>
            <a:r>
              <a:rPr lang="en-US" altLang="ko-KR" sz="2000"/>
              <a:t>CRA </a:t>
            </a:r>
            <a:r>
              <a:rPr lang="en-US" altLang="ko-KR" sz="2000" err="1"/>
              <a:t>코스웍을</a:t>
            </a:r>
            <a:r>
              <a:rPr lang="en-US" altLang="ko-KR" sz="2000"/>
              <a:t> </a:t>
            </a:r>
            <a:r>
              <a:rPr lang="en-US" altLang="ko-KR" sz="2000" err="1"/>
              <a:t>통해</a:t>
            </a:r>
            <a:r>
              <a:rPr lang="en-US" altLang="ko-KR" sz="2000"/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현업</a:t>
            </a:r>
            <a:r>
              <a:rPr lang="en-US" altLang="ko-KR" sz="2000" b="1">
                <a:highlight>
                  <a:srgbClr val="FFFF00"/>
                </a:highlight>
              </a:rPr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개발</a:t>
            </a:r>
            <a:r>
              <a:rPr lang="en-US" altLang="ko-KR" sz="2000" b="1">
                <a:highlight>
                  <a:srgbClr val="FFFF00"/>
                </a:highlight>
              </a:rPr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생산성</a:t>
            </a:r>
            <a:r>
              <a:rPr lang="en-US" altLang="ko-KR" sz="2000" b="1">
                <a:highlight>
                  <a:srgbClr val="FFFF00"/>
                </a:highlight>
              </a:rPr>
              <a:t>, </a:t>
            </a:r>
            <a:r>
              <a:rPr lang="en-US" altLang="ko-KR" sz="2000" b="1" err="1">
                <a:highlight>
                  <a:srgbClr val="FFFF00"/>
                </a:highlight>
              </a:rPr>
              <a:t>품질</a:t>
            </a:r>
            <a:r>
              <a:rPr lang="en-US" altLang="ko-KR" sz="2000" b="1">
                <a:highlight>
                  <a:srgbClr val="FFFF00"/>
                </a:highlight>
              </a:rPr>
              <a:t> </a:t>
            </a:r>
            <a:r>
              <a:rPr lang="en-US" altLang="ko-KR" sz="2000" b="1" err="1">
                <a:highlight>
                  <a:srgbClr val="FFFF00"/>
                </a:highlight>
              </a:rPr>
              <a:t>향상</a:t>
            </a:r>
            <a:r>
              <a:rPr lang="en-US" altLang="ko-KR" sz="2000" err="1"/>
              <a:t>을</a:t>
            </a:r>
            <a:r>
              <a:rPr lang="en-US" altLang="ko-KR" sz="2000"/>
              <a:t> </a:t>
            </a:r>
            <a:r>
              <a:rPr lang="en-US" altLang="ko-KR" sz="2000" err="1"/>
              <a:t>위한</a:t>
            </a:r>
            <a:r>
              <a:rPr lang="en-US" altLang="ko-KR" sz="2000"/>
              <a:t> </a:t>
            </a:r>
            <a:br>
              <a:rPr lang="en-US" altLang="ko-KR" sz="2000"/>
            </a:br>
            <a:r>
              <a:rPr lang="en-US" altLang="ko-KR" sz="2000" err="1"/>
              <a:t>이론적</a:t>
            </a:r>
            <a:r>
              <a:rPr lang="en-US" altLang="ko-KR" sz="2000"/>
              <a:t> </a:t>
            </a:r>
            <a:r>
              <a:rPr lang="en-US" altLang="ko-KR" sz="2000" err="1"/>
              <a:t>기반과</a:t>
            </a:r>
            <a:r>
              <a:rPr lang="en-US" altLang="ko-KR" sz="2000"/>
              <a:t> </a:t>
            </a:r>
            <a:r>
              <a:rPr lang="en-US" altLang="ko-KR" sz="2000" err="1"/>
              <a:t>실무</a:t>
            </a:r>
            <a:r>
              <a:rPr lang="en-US" altLang="ko-KR" sz="2000"/>
              <a:t> </a:t>
            </a:r>
            <a:r>
              <a:rPr lang="en-US" altLang="ko-KR" sz="2000" err="1"/>
              <a:t>개발</a:t>
            </a:r>
            <a:r>
              <a:rPr lang="en-US" altLang="ko-KR" sz="2000"/>
              <a:t> </a:t>
            </a:r>
            <a:r>
              <a:rPr lang="en-US" altLang="ko-KR" sz="2000" err="1"/>
              <a:t>역량이</a:t>
            </a:r>
            <a:r>
              <a:rPr lang="en-US" altLang="ko-KR" sz="2000"/>
              <a:t> </a:t>
            </a:r>
            <a:r>
              <a:rPr lang="en-US" altLang="ko-KR" sz="2000" err="1"/>
              <a:t>향상되었을</a:t>
            </a:r>
            <a:r>
              <a:rPr lang="en-US" altLang="ko-KR" sz="2000"/>
              <a:t> </a:t>
            </a:r>
            <a:r>
              <a:rPr lang="en-US" altLang="ko-KR" sz="2000" err="1"/>
              <a:t>느낍니다</a:t>
            </a:r>
            <a:r>
              <a:rPr lang="en-US" altLang="ko-KR" sz="2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8516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818BE91-3B49-7AB8-43D4-70C5BB1A3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>
            <a:extLst>
              <a:ext uri="{FF2B5EF4-FFF2-40B4-BE49-F238E27FC236}">
                <a16:creationId xmlns:a16="http://schemas.microsoft.com/office/drawing/2014/main" id="{05D240BE-70F3-9037-4A82-89F5FB39F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43943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433075-7283-02CF-5375-9367FF60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>
            <a:extLst>
              <a:ext uri="{FF2B5EF4-FFF2-40B4-BE49-F238E27FC236}">
                <a16:creationId xmlns:a16="http://schemas.microsoft.com/office/drawing/2014/main" id="{CB072995-9FB9-5E73-404B-67EA4AF8C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indent="0"/>
            <a:r>
              <a:rPr lang="en-US" altLang="ko-KR"/>
              <a:t>Thank You Very Much!</a:t>
            </a:r>
            <a:endParaRPr lang="ko-KR"/>
          </a:p>
        </p:txBody>
      </p:sp>
      <p:pic>
        <p:nvPicPr>
          <p:cNvPr id="3" name="그림 2" descr="9,700+ Thank You Blue Stock Photos, Pictures &amp; Royalty-Free Images - iStock  | Thank you blue background, Thank you blue and green, Thank you blue and  gold">
            <a:extLst>
              <a:ext uri="{FF2B5EF4-FFF2-40B4-BE49-F238E27FC236}">
                <a16:creationId xmlns:a16="http://schemas.microsoft.com/office/drawing/2014/main" id="{5F9D5E7B-E58F-90FA-E71F-49ECBC649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552" y="1764868"/>
            <a:ext cx="4976894" cy="27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5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9B17C2ED-622C-5A36-035E-21183250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D20D7DB9-03E0-3112-663E-5E722D1195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b="1"/>
              <a:t>조원 소개 및 </a:t>
            </a:r>
            <a:r>
              <a:rPr lang="ko-KR" altLang="en-US" b="1"/>
              <a:t>역할</a:t>
            </a: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C5F514-D824-B0D0-AD33-170C154D1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4" y="1100889"/>
            <a:ext cx="112109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92F8502-4A8A-DDB0-39E3-2B09CF14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>
            <a:extLst>
              <a:ext uri="{FF2B5EF4-FFF2-40B4-BE49-F238E27FC236}">
                <a16:creationId xmlns:a16="http://schemas.microsoft.com/office/drawing/2014/main" id="{1FB39359-D1AD-79F3-48FC-3D431C8176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indent="0"/>
            <a:r>
              <a:rPr lang="ko-KR" altLang="en-US"/>
              <a:t>기능</a:t>
            </a:r>
            <a:r>
              <a:rPr lang="en-US" altLang="ko-KR"/>
              <a:t> </a:t>
            </a:r>
            <a:r>
              <a:rPr lang="ko-KR" altLang="en-US"/>
              <a:t>구현</a:t>
            </a:r>
            <a:r>
              <a:rPr lang="en-US" altLang="ko-KR"/>
              <a:t> </a:t>
            </a:r>
            <a:r>
              <a:rPr lang="ko-KR" altLang="en-US"/>
              <a:t>소개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883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245D9EDF-CE32-DCF0-0D7A-3B21A427B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BBE1551B-449C-705B-0121-423A7F1EF4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b="1" dirty="0"/>
              <a:t>기능 구현 </a:t>
            </a:r>
            <a:r>
              <a:rPr lang="ko-KR" altLang="en-US" b="1" dirty="0"/>
              <a:t>소개 - 개요</a:t>
            </a: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C2CAC2-246C-2EA6-7B41-3DD2D3800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8" y="1716542"/>
            <a:ext cx="1152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1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도표, 평행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4AEBEA-1152-21C0-85E0-C50EA584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186" y="0"/>
            <a:ext cx="7381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8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73BED0E2-441E-703B-611A-19441F1A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9672DAA0-4191-2B65-550F-91A1EB6CC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b="1"/>
              <a:t>기능 구현 </a:t>
            </a:r>
            <a:r>
              <a:rPr lang="ko-KR" altLang="en-US" b="1"/>
              <a:t>소개 - 전체 구조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F1A015-B55A-12D5-BF64-81BA6B538E09}"/>
              </a:ext>
            </a:extLst>
          </p:cNvPr>
          <p:cNvSpPr/>
          <p:nvPr/>
        </p:nvSpPr>
        <p:spPr>
          <a:xfrm>
            <a:off x="1241136" y="1424214"/>
            <a:ext cx="5624285" cy="5312557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A85467-86BE-067D-1242-1BF644772D00}"/>
              </a:ext>
            </a:extLst>
          </p:cNvPr>
          <p:cNvSpPr/>
          <p:nvPr/>
        </p:nvSpPr>
        <p:spPr>
          <a:xfrm>
            <a:off x="7083134" y="1424213"/>
            <a:ext cx="4934857" cy="5312557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CAFA7-A974-DEC3-95B8-0DEA8F988DE8}"/>
              </a:ext>
            </a:extLst>
          </p:cNvPr>
          <p:cNvSpPr txBox="1"/>
          <p:nvPr/>
        </p:nvSpPr>
        <p:spPr>
          <a:xfrm>
            <a:off x="2682670" y="111743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/>
              <a:t>TEST 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BCBF2-11B2-168F-4682-45EA2B5FC2B0}"/>
              </a:ext>
            </a:extLst>
          </p:cNvPr>
          <p:cNvSpPr txBox="1"/>
          <p:nvPr/>
        </p:nvSpPr>
        <p:spPr>
          <a:xfrm>
            <a:off x="8043884" y="111743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/>
              <a:t>SSD</a:t>
            </a:r>
            <a:endParaRPr 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3C8F9-3910-C5AB-BDF8-8CBA045320BF}"/>
              </a:ext>
            </a:extLst>
          </p:cNvPr>
          <p:cNvSpPr txBox="1"/>
          <p:nvPr/>
        </p:nvSpPr>
        <p:spPr>
          <a:xfrm>
            <a:off x="8513124" y="636649"/>
            <a:ext cx="1028699" cy="246221"/>
          </a:xfrm>
          <a:prstGeom prst="rect">
            <a:avLst/>
          </a:prstGeom>
          <a:solidFill>
            <a:srgbClr val="00FF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/>
              <a:t>주요 개발 사양</a:t>
            </a:r>
          </a:p>
        </p:txBody>
      </p:sp>
      <p:pic>
        <p:nvPicPr>
          <p:cNvPr id="10" name="그림 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9D7C19-8DF2-1A33-8FC2-1F34C3BF4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3" y="1761671"/>
            <a:ext cx="685801" cy="65858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024B3F-2AA4-C462-C72B-E08AC4F2A647}"/>
              </a:ext>
            </a:extLst>
          </p:cNvPr>
          <p:cNvCxnSpPr/>
          <p:nvPr/>
        </p:nvCxnSpPr>
        <p:spPr>
          <a:xfrm>
            <a:off x="888176" y="2088902"/>
            <a:ext cx="573974" cy="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9619F47-C3D0-20E2-B578-AA0B7FEB0923}"/>
              </a:ext>
            </a:extLst>
          </p:cNvPr>
          <p:cNvSpPr/>
          <p:nvPr/>
        </p:nvSpPr>
        <p:spPr>
          <a:xfrm>
            <a:off x="1556162" y="1789543"/>
            <a:ext cx="2042721" cy="51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ea typeface="맑은 고딕"/>
                <a:cs typeface="Arial"/>
              </a:rPr>
              <a:t>shell.py</a:t>
            </a:r>
            <a:endParaRPr lang="ko-KR" sz="1200" b="1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사용자 CLI 명령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2DA18AA-A082-517A-B442-8B410D8054D8}"/>
              </a:ext>
            </a:extLst>
          </p:cNvPr>
          <p:cNvSpPr/>
          <p:nvPr/>
        </p:nvSpPr>
        <p:spPr>
          <a:xfrm>
            <a:off x="1556161" y="2869044"/>
            <a:ext cx="2115292" cy="5591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ea typeface="맑은 고딕"/>
                <a:cs typeface="Arial"/>
              </a:rPr>
              <a:t>command_factory.py</a:t>
            </a:r>
            <a:endParaRPr lang="ko-KR" sz="1200" b="1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100">
                <a:solidFill>
                  <a:schemeClr val="tx1"/>
                </a:solidFill>
                <a:highlight>
                  <a:srgbClr val="FFFF00"/>
                </a:highlight>
                <a:ea typeface="맑은 고딕"/>
                <a:cs typeface="Arial"/>
              </a:rPr>
              <a:t>팩토리 패턴</a:t>
            </a:r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 커맨드 생성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8BA782-EB0C-50CA-2AC7-CF82D800D6FD}"/>
              </a:ext>
            </a:extLst>
          </p:cNvPr>
          <p:cNvSpPr/>
          <p:nvPr/>
        </p:nvSpPr>
        <p:spPr>
          <a:xfrm>
            <a:off x="1556160" y="3721757"/>
            <a:ext cx="2115292" cy="5319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ea typeface="맑은 고딕"/>
                <a:cs typeface="Arial"/>
              </a:rPr>
              <a:t>base_command.py</a:t>
            </a:r>
            <a:endParaRPr lang="ko-KR" sz="1200" b="1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100">
                <a:solidFill>
                  <a:schemeClr val="tx1"/>
                </a:solidFill>
                <a:highlight>
                  <a:srgbClr val="FFFF00"/>
                </a:highlight>
                <a:ea typeface="맑은 고딕"/>
                <a:cs typeface="Arial"/>
              </a:rPr>
              <a:t>커맨드 패턴</a:t>
            </a:r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 인터페이스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AC0AA22-2B06-A300-0E1B-59C6DCAF4F31}"/>
              </a:ext>
            </a:extLst>
          </p:cNvPr>
          <p:cNvSpPr/>
          <p:nvPr/>
        </p:nvSpPr>
        <p:spPr>
          <a:xfrm>
            <a:off x="1855516" y="4692400"/>
            <a:ext cx="2042721" cy="2779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read_command.py</a:t>
            </a:r>
            <a:endParaRPr lang="ko-KR" sz="105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7D15180-8F01-DBBB-57F5-79A6F8FB4564}"/>
              </a:ext>
            </a:extLst>
          </p:cNvPr>
          <p:cNvSpPr/>
          <p:nvPr/>
        </p:nvSpPr>
        <p:spPr>
          <a:xfrm>
            <a:off x="1855515" y="4973613"/>
            <a:ext cx="2042721" cy="2779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write_command.py</a:t>
            </a:r>
            <a:endParaRPr lang="ko-KR" sz="105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27F1527-BB9F-967E-3F8E-8C7D90581E99}"/>
              </a:ext>
            </a:extLst>
          </p:cNvPr>
          <p:cNvSpPr/>
          <p:nvPr/>
        </p:nvSpPr>
        <p:spPr>
          <a:xfrm>
            <a:off x="1855514" y="5254826"/>
            <a:ext cx="2042721" cy="2779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fullread_command.py</a:t>
            </a:r>
            <a:endParaRPr lang="ko-KR" sz="105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5F1806-92B9-5BB4-6462-D5CF37D0620E}"/>
              </a:ext>
            </a:extLst>
          </p:cNvPr>
          <p:cNvSpPr/>
          <p:nvPr/>
        </p:nvSpPr>
        <p:spPr>
          <a:xfrm>
            <a:off x="1855513" y="5536039"/>
            <a:ext cx="2042721" cy="2779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fullwrite_command.py</a:t>
            </a:r>
            <a:endParaRPr lang="ko-KR" sz="105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0C85357-375F-FABD-9939-A3FCA71E231F}"/>
              </a:ext>
            </a:extLst>
          </p:cNvPr>
          <p:cNvCxnSpPr>
            <a:cxnSpLocks/>
          </p:cNvCxnSpPr>
          <p:nvPr/>
        </p:nvCxnSpPr>
        <p:spPr>
          <a:xfrm>
            <a:off x="2248888" y="2424544"/>
            <a:ext cx="2475" cy="39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5A997AE-B472-8C35-14CC-91895E157203}"/>
              </a:ext>
            </a:extLst>
          </p:cNvPr>
          <p:cNvSpPr/>
          <p:nvPr/>
        </p:nvSpPr>
        <p:spPr>
          <a:xfrm>
            <a:off x="4513447" y="1889328"/>
            <a:ext cx="2196935" cy="4865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ea typeface="맑은 고딕"/>
                <a:cs typeface="Arial"/>
              </a:rPr>
              <a:t>ssd_adapter_interface.py</a:t>
            </a:r>
            <a:endParaRPr lang="ko-KR" sz="1200" b="1" dirty="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100" dirty="0">
                <a:solidFill>
                  <a:schemeClr val="tx1"/>
                </a:solidFill>
                <a:highlight>
                  <a:srgbClr val="FFFF00"/>
                </a:highlight>
                <a:ea typeface="맑은 고딕"/>
                <a:cs typeface="Arial"/>
              </a:rPr>
              <a:t>어댑터 패턴</a:t>
            </a:r>
            <a:r>
              <a:rPr lang="ko-KR" altLang="en-US" sz="1100" dirty="0">
                <a:solidFill>
                  <a:schemeClr val="tx1"/>
                </a:solidFill>
                <a:ea typeface="맑은 고딕"/>
                <a:cs typeface="Arial"/>
              </a:rPr>
              <a:t> 인터페이스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FF0C73F-3DA0-1170-ECA7-C7CDE15C4712}"/>
              </a:ext>
            </a:extLst>
          </p:cNvPr>
          <p:cNvSpPr/>
          <p:nvPr/>
        </p:nvSpPr>
        <p:spPr>
          <a:xfrm>
            <a:off x="4513446" y="2742041"/>
            <a:ext cx="2196935" cy="4865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ea typeface="맑은 고딕"/>
                <a:cs typeface="Arial"/>
              </a:rPr>
              <a:t>ssd_shell_adapter.py</a:t>
            </a:r>
            <a:endParaRPr lang="ko-KR" sz="1200" b="1" dirty="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100" dirty="0">
                <a:solidFill>
                  <a:schemeClr val="tx1"/>
                </a:solidFill>
                <a:ea typeface="맑은 고딕"/>
                <a:cs typeface="Arial"/>
              </a:rPr>
              <a:t>SSD 인터페이스 구현체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4B809D8-E2A4-A0EB-1BFD-C5377674FD2B}"/>
              </a:ext>
            </a:extLst>
          </p:cNvPr>
          <p:cNvSpPr/>
          <p:nvPr/>
        </p:nvSpPr>
        <p:spPr>
          <a:xfrm>
            <a:off x="7234876" y="1771400"/>
            <a:ext cx="2042721" cy="51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ea typeface="맑은 고딕"/>
                <a:cs typeface="Arial"/>
              </a:rPr>
              <a:t>ssd.py</a:t>
            </a:r>
            <a:endParaRPr lang="ko-KR" sz="1200" b="1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사용자/쉘 CLI 명령 처리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3C7E201-A2CA-DDFF-1B50-1527366882C5}"/>
              </a:ext>
            </a:extLst>
          </p:cNvPr>
          <p:cNvCxnSpPr>
            <a:cxnSpLocks/>
          </p:cNvCxnSpPr>
          <p:nvPr/>
        </p:nvCxnSpPr>
        <p:spPr>
          <a:xfrm flipV="1">
            <a:off x="5659743" y="2426194"/>
            <a:ext cx="2475" cy="27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9287755-167B-2415-2E05-87C4FC473CEF}"/>
              </a:ext>
            </a:extLst>
          </p:cNvPr>
          <p:cNvSpPr/>
          <p:nvPr/>
        </p:nvSpPr>
        <p:spPr>
          <a:xfrm>
            <a:off x="1855512" y="5817252"/>
            <a:ext cx="2042721" cy="2779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OOO_command.py</a:t>
            </a:r>
            <a:endParaRPr lang="ko-KR" sz="105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8053FDE-D67F-1308-A1FF-9A02644EEC58}"/>
              </a:ext>
            </a:extLst>
          </p:cNvPr>
          <p:cNvSpPr/>
          <p:nvPr/>
        </p:nvSpPr>
        <p:spPr>
          <a:xfrm>
            <a:off x="7234874" y="2742042"/>
            <a:ext cx="2042721" cy="51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ea typeface="맑은 고딕"/>
                <a:cs typeface="Arial"/>
              </a:rPr>
              <a:t>buffer.py</a:t>
            </a:r>
            <a:endParaRPr lang="ko-KR" sz="1200" b="1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버퍼 파일 </a:t>
            </a:r>
            <a:r>
              <a:rPr lang="ko-KR" altLang="en-US" sz="1100" err="1">
                <a:solidFill>
                  <a:schemeClr val="tx1"/>
                </a:solidFill>
                <a:ea typeface="맑은 고딕"/>
                <a:cs typeface="Arial"/>
              </a:rPr>
              <a:t>I</a:t>
            </a:r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/</a:t>
            </a:r>
            <a:r>
              <a:rPr lang="ko-KR" altLang="en-US" sz="1100" err="1">
                <a:solidFill>
                  <a:schemeClr val="tx1"/>
                </a:solidFill>
                <a:ea typeface="맑은 고딕"/>
                <a:cs typeface="Arial"/>
              </a:rPr>
              <a:t>O</a:t>
            </a:r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, 최적화 호출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FF39075-B6B8-C7BF-9CD3-C30FE9C1698C}"/>
              </a:ext>
            </a:extLst>
          </p:cNvPr>
          <p:cNvSpPr/>
          <p:nvPr/>
        </p:nvSpPr>
        <p:spPr>
          <a:xfrm>
            <a:off x="7234875" y="5336469"/>
            <a:ext cx="2042721" cy="51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ea typeface="맑은 고딕"/>
                <a:cs typeface="Arial"/>
              </a:rPr>
              <a:t>normal_ssd.py</a:t>
            </a:r>
          </a:p>
          <a:p>
            <a:r>
              <a:rPr lang="ko-KR" altLang="en-US" sz="1100" err="1">
                <a:solidFill>
                  <a:schemeClr val="tx1"/>
                </a:solidFill>
                <a:ea typeface="맑은 고딕"/>
                <a:cs typeface="Arial"/>
              </a:rPr>
              <a:t>nand,output</a:t>
            </a:r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 파일 </a:t>
            </a:r>
            <a:r>
              <a:rPr lang="ko-KR" altLang="en-US" sz="1100" err="1">
                <a:solidFill>
                  <a:schemeClr val="tx1"/>
                </a:solidFill>
                <a:ea typeface="맑은 고딕"/>
                <a:cs typeface="Arial"/>
              </a:rPr>
              <a:t>I</a:t>
            </a:r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/</a:t>
            </a:r>
            <a:r>
              <a:rPr lang="ko-KR" altLang="en-US" sz="1100" err="1">
                <a:solidFill>
                  <a:schemeClr val="tx1"/>
                </a:solidFill>
                <a:ea typeface="맑은 고딕"/>
                <a:cs typeface="Arial"/>
              </a:rPr>
              <a:t>O</a:t>
            </a:r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, 탐색</a:t>
            </a:r>
            <a:endParaRPr lang="ko-KR" altLang="en-US" sz="110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70D258C-C40C-9814-6619-2069A7D4FF59}"/>
              </a:ext>
            </a:extLst>
          </p:cNvPr>
          <p:cNvSpPr/>
          <p:nvPr/>
        </p:nvSpPr>
        <p:spPr>
          <a:xfrm>
            <a:off x="9874660" y="4102756"/>
            <a:ext cx="2088078" cy="45027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>
                <a:solidFill>
                  <a:schemeClr val="tx1"/>
                </a:solidFill>
                <a:ea typeface="맑은 고딕"/>
                <a:cs typeface="Arial"/>
              </a:rPr>
              <a:t>abstract_optimizer.py</a:t>
            </a:r>
            <a:endParaRPr lang="ko-KR" sz="1100" b="1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050">
                <a:solidFill>
                  <a:schemeClr val="tx1"/>
                </a:solidFill>
                <a:highlight>
                  <a:srgbClr val="FFFF00"/>
                </a:highlight>
                <a:ea typeface="맑은 고딕"/>
                <a:cs typeface="Arial"/>
              </a:rPr>
              <a:t>전략패턴</a:t>
            </a:r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 인터페이스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408A90F-50B8-8BAC-0E70-53F5D5D8AEE4}"/>
              </a:ext>
            </a:extLst>
          </p:cNvPr>
          <p:cNvSpPr/>
          <p:nvPr/>
        </p:nvSpPr>
        <p:spPr>
          <a:xfrm>
            <a:off x="9874659" y="4919182"/>
            <a:ext cx="2088078" cy="2597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simple_optimizer.py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943D344-AE03-F59D-C35E-FD39C781BA04}"/>
              </a:ext>
            </a:extLst>
          </p:cNvPr>
          <p:cNvSpPr/>
          <p:nvPr/>
        </p:nvSpPr>
        <p:spPr>
          <a:xfrm>
            <a:off x="9874658" y="5663039"/>
            <a:ext cx="2088078" cy="2597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discovery_optimizer.py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44BFA3-59C7-A3A4-DAA3-E43F59291F8A}"/>
              </a:ext>
            </a:extLst>
          </p:cNvPr>
          <p:cNvSpPr txBox="1"/>
          <p:nvPr/>
        </p:nvSpPr>
        <p:spPr>
          <a:xfrm>
            <a:off x="78342" y="2433616"/>
            <a:ext cx="8200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사용자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F86B6D-27B0-123C-53DD-FF5BF49340EB}"/>
              </a:ext>
            </a:extLst>
          </p:cNvPr>
          <p:cNvSpPr txBox="1"/>
          <p:nvPr/>
        </p:nvSpPr>
        <p:spPr>
          <a:xfrm>
            <a:off x="1756557" y="2460830"/>
            <a:ext cx="584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/>
              <a:t>파싱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5A3323-FEF5-0F39-75A3-F9ABD6DF62E7}"/>
              </a:ext>
            </a:extLst>
          </p:cNvPr>
          <p:cNvSpPr txBox="1"/>
          <p:nvPr/>
        </p:nvSpPr>
        <p:spPr>
          <a:xfrm>
            <a:off x="949199" y="1789544"/>
            <a:ext cx="584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highlight>
                  <a:srgbClr val="00FFFF"/>
                </a:highlight>
              </a:rPr>
              <a:t>CLI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8976C60-9444-4794-41CE-9517F9C2E951}"/>
              </a:ext>
            </a:extLst>
          </p:cNvPr>
          <p:cNvCxnSpPr>
            <a:cxnSpLocks/>
          </p:cNvCxnSpPr>
          <p:nvPr/>
        </p:nvCxnSpPr>
        <p:spPr>
          <a:xfrm flipV="1">
            <a:off x="2448457" y="2417121"/>
            <a:ext cx="2475" cy="397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9015AD-748D-9B81-AD86-3FB43780D843}"/>
              </a:ext>
            </a:extLst>
          </p:cNvPr>
          <p:cNvSpPr txBox="1"/>
          <p:nvPr/>
        </p:nvSpPr>
        <p:spPr>
          <a:xfrm>
            <a:off x="2563914" y="2469900"/>
            <a:ext cx="119198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커맨드 객체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67EE3E2B-6863-C2DA-9A3E-D8FF0443F8F4}"/>
              </a:ext>
            </a:extLst>
          </p:cNvPr>
          <p:cNvCxnSpPr/>
          <p:nvPr/>
        </p:nvCxnSpPr>
        <p:spPr>
          <a:xfrm flipV="1">
            <a:off x="6774708" y="2019631"/>
            <a:ext cx="462642" cy="899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E3BA42B-6771-C60C-22A1-723DA8E3251D}"/>
              </a:ext>
            </a:extLst>
          </p:cNvPr>
          <p:cNvSpPr txBox="1"/>
          <p:nvPr/>
        </p:nvSpPr>
        <p:spPr>
          <a:xfrm>
            <a:off x="6718627" y="2351972"/>
            <a:ext cx="584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highlight>
                  <a:srgbClr val="00FFFF"/>
                </a:highlight>
              </a:rPr>
              <a:t>CLI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A69A4C5-3817-B549-DD5B-49247370CAAF}"/>
              </a:ext>
            </a:extLst>
          </p:cNvPr>
          <p:cNvCxnSpPr>
            <a:cxnSpLocks/>
          </p:cNvCxnSpPr>
          <p:nvPr/>
        </p:nvCxnSpPr>
        <p:spPr>
          <a:xfrm>
            <a:off x="7918530" y="2315686"/>
            <a:ext cx="2475" cy="39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39C47A2-440F-484A-785D-D71B5967C6C0}"/>
              </a:ext>
            </a:extLst>
          </p:cNvPr>
          <p:cNvSpPr txBox="1"/>
          <p:nvPr/>
        </p:nvSpPr>
        <p:spPr>
          <a:xfrm>
            <a:off x="7970485" y="2379187"/>
            <a:ext cx="11647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명령 파싱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7EEDB3C-D659-AABF-588D-1C5F5DEF0F6F}"/>
              </a:ext>
            </a:extLst>
          </p:cNvPr>
          <p:cNvCxnSpPr>
            <a:cxnSpLocks/>
          </p:cNvCxnSpPr>
          <p:nvPr/>
        </p:nvCxnSpPr>
        <p:spPr>
          <a:xfrm>
            <a:off x="7591959" y="3404257"/>
            <a:ext cx="2475" cy="1825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603B1B-2689-8262-5703-870640950F02}"/>
              </a:ext>
            </a:extLst>
          </p:cNvPr>
          <p:cNvSpPr/>
          <p:nvPr/>
        </p:nvSpPr>
        <p:spPr>
          <a:xfrm>
            <a:off x="7779158" y="4084613"/>
            <a:ext cx="1707080" cy="4684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>
                <a:solidFill>
                  <a:schemeClr val="tx1"/>
                </a:solidFill>
                <a:ea typeface="맑은 고딕"/>
                <a:cs typeface="Arial"/>
              </a:rPr>
              <a:t>optimizer_provider.py</a:t>
            </a:r>
            <a:endParaRPr lang="ko-KR" sz="1100" b="1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전략패턴 동적 생성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FF6997B-BF77-C9F0-CC46-DDC7C7CD670A}"/>
              </a:ext>
            </a:extLst>
          </p:cNvPr>
          <p:cNvCxnSpPr>
            <a:cxnSpLocks/>
          </p:cNvCxnSpPr>
          <p:nvPr/>
        </p:nvCxnSpPr>
        <p:spPr>
          <a:xfrm flipV="1">
            <a:off x="3971636" y="2146628"/>
            <a:ext cx="508000" cy="35213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3C99EB-7CC1-6CB7-7CBD-0D52C0EA27FB}"/>
              </a:ext>
            </a:extLst>
          </p:cNvPr>
          <p:cNvSpPr/>
          <p:nvPr/>
        </p:nvSpPr>
        <p:spPr>
          <a:xfrm>
            <a:off x="4361706" y="5052784"/>
            <a:ext cx="2340428" cy="1493486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C2E46B8-31BD-307F-2E17-97B7DA1DF7BC}"/>
              </a:ext>
            </a:extLst>
          </p:cNvPr>
          <p:cNvSpPr/>
          <p:nvPr/>
        </p:nvSpPr>
        <p:spPr>
          <a:xfrm>
            <a:off x="1855511" y="6171037"/>
            <a:ext cx="2042721" cy="2779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testscenario1, 2, 3, 4.py</a:t>
            </a:r>
            <a:endParaRPr lang="ko-KR" sz="105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D16031-A8F9-AA1A-EEDA-728583CCF2E1}"/>
              </a:ext>
            </a:extLst>
          </p:cNvPr>
          <p:cNvSpPr txBox="1"/>
          <p:nvPr/>
        </p:nvSpPr>
        <p:spPr>
          <a:xfrm>
            <a:off x="604485" y="5336472"/>
            <a:ext cx="9289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상세 커맨드</a:t>
            </a:r>
          </a:p>
          <a:p>
            <a:r>
              <a:rPr lang="ko-KR" altLang="en-US" sz="1000"/>
              <a:t>구현체</a:t>
            </a:r>
          </a:p>
        </p:txBody>
      </p:sp>
      <p:sp>
        <p:nvSpPr>
          <p:cNvPr id="56" name="왼쪽 중괄호 55">
            <a:extLst>
              <a:ext uri="{FF2B5EF4-FFF2-40B4-BE49-F238E27FC236}">
                <a16:creationId xmlns:a16="http://schemas.microsoft.com/office/drawing/2014/main" id="{267CFA42-395B-7881-343B-592AFCAF8FC6}"/>
              </a:ext>
            </a:extLst>
          </p:cNvPr>
          <p:cNvSpPr/>
          <p:nvPr/>
        </p:nvSpPr>
        <p:spPr>
          <a:xfrm>
            <a:off x="1462149" y="4665187"/>
            <a:ext cx="286987" cy="1880259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B1F8FF4-8EF7-40F2-F2AB-06B2E56321E5}"/>
              </a:ext>
            </a:extLst>
          </p:cNvPr>
          <p:cNvCxnSpPr>
            <a:cxnSpLocks/>
          </p:cNvCxnSpPr>
          <p:nvPr/>
        </p:nvCxnSpPr>
        <p:spPr>
          <a:xfrm flipV="1">
            <a:off x="1867885" y="4322119"/>
            <a:ext cx="2476" cy="297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97A5CA8-A0C5-25F1-F306-8AC40EBEAFBB}"/>
              </a:ext>
            </a:extLst>
          </p:cNvPr>
          <p:cNvSpPr txBox="1"/>
          <p:nvPr/>
        </p:nvSpPr>
        <p:spPr>
          <a:xfrm>
            <a:off x="1910770" y="4338615"/>
            <a:ext cx="206284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인터페이스 구현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20529B-F640-2E13-FED9-BF52823B86B3}"/>
              </a:ext>
            </a:extLst>
          </p:cNvPr>
          <p:cNvSpPr txBox="1"/>
          <p:nvPr/>
        </p:nvSpPr>
        <p:spPr>
          <a:xfrm>
            <a:off x="4369954" y="4791362"/>
            <a:ext cx="23531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/>
              <a:t>COMMON / UTIL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AD4CF69-E5B5-3F7B-1188-3CE8E4891C02}"/>
              </a:ext>
            </a:extLst>
          </p:cNvPr>
          <p:cNvSpPr/>
          <p:nvPr/>
        </p:nvSpPr>
        <p:spPr>
          <a:xfrm>
            <a:off x="4477160" y="5182257"/>
            <a:ext cx="2115292" cy="5319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ea typeface="맑은 고딕"/>
                <a:cs typeface="Arial"/>
              </a:rPr>
              <a:t>logger.py</a:t>
            </a:r>
            <a:endParaRPr lang="ko-KR" sz="1200" b="1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100" err="1">
                <a:solidFill>
                  <a:schemeClr val="tx1"/>
                </a:solidFill>
                <a:highlight>
                  <a:srgbClr val="FFFF00"/>
                </a:highlight>
                <a:ea typeface="맑은 고딕"/>
                <a:cs typeface="Arial"/>
              </a:rPr>
              <a:t>싱글톤</a:t>
            </a:r>
            <a:r>
              <a:rPr lang="ko-KR" altLang="en-US" sz="1100">
                <a:solidFill>
                  <a:schemeClr val="tx1"/>
                </a:solidFill>
                <a:highlight>
                  <a:srgbClr val="FFFF00"/>
                </a:highlight>
                <a:ea typeface="맑은 고딕"/>
                <a:cs typeface="Arial"/>
              </a:rPr>
              <a:t> 패턴</a:t>
            </a:r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 </a:t>
            </a:r>
            <a:r>
              <a:rPr lang="ko-KR" altLang="en-US" sz="1100" err="1">
                <a:solidFill>
                  <a:schemeClr val="tx1"/>
                </a:solidFill>
                <a:ea typeface="맑은 고딕"/>
                <a:cs typeface="Arial"/>
              </a:rPr>
              <a:t>로거</a:t>
            </a:r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 구현체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765FF-56CC-C632-FC0E-13E3A4F3C856}"/>
              </a:ext>
            </a:extLst>
          </p:cNvPr>
          <p:cNvSpPr/>
          <p:nvPr/>
        </p:nvSpPr>
        <p:spPr>
          <a:xfrm>
            <a:off x="4477159" y="5853542"/>
            <a:ext cx="2115292" cy="5319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>
                <a:solidFill>
                  <a:schemeClr val="tx1"/>
                </a:solidFill>
                <a:ea typeface="맑은 고딕"/>
                <a:cs typeface="Arial"/>
              </a:rPr>
              <a:t>validator.py</a:t>
            </a:r>
            <a:endParaRPr lang="ko-KR" sz="1200" b="1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  <a:p>
            <a:r>
              <a:rPr lang="ko-KR" altLang="en-US" sz="1100">
                <a:solidFill>
                  <a:schemeClr val="tx1"/>
                </a:solidFill>
                <a:ea typeface="맑은 고딕"/>
                <a:cs typeface="Arial"/>
              </a:rPr>
              <a:t>입력된 명령어 유효성 검증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E35D1F9-A4B0-BB62-38B1-3F2535A2EA1E}"/>
              </a:ext>
            </a:extLst>
          </p:cNvPr>
          <p:cNvSpPr txBox="1"/>
          <p:nvPr/>
        </p:nvSpPr>
        <p:spPr>
          <a:xfrm>
            <a:off x="3897414" y="3930401"/>
            <a:ext cx="24619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고수준 모듈이 인터페이스를 통해</a:t>
            </a:r>
            <a:endParaRPr lang="ko-KR" sz="1000"/>
          </a:p>
          <a:p>
            <a:r>
              <a:rPr lang="ko-KR" altLang="en-US" sz="1000" err="1"/>
              <a:t>저수준</a:t>
            </a:r>
            <a:r>
              <a:rPr lang="ko-KR" altLang="en-US" sz="1000"/>
              <a:t> 모듈에 접근</a:t>
            </a:r>
            <a:endParaRPr lang="ko-KR" sz="1000"/>
          </a:p>
          <a:p>
            <a:r>
              <a:rPr lang="ko-KR" altLang="en-US" sz="1000">
                <a:highlight>
                  <a:srgbClr val="00FF00"/>
                </a:highlight>
              </a:rPr>
              <a:t>DIP 의존성 역전</a:t>
            </a:r>
            <a:endParaRPr lang="ko-KR" altLang="en-US" sz="1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1BB461-1364-3010-C5D4-AB76E998A46C}"/>
              </a:ext>
            </a:extLst>
          </p:cNvPr>
          <p:cNvSpPr txBox="1"/>
          <p:nvPr/>
        </p:nvSpPr>
        <p:spPr>
          <a:xfrm>
            <a:off x="9647052" y="636648"/>
            <a:ext cx="910771" cy="246221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/>
              <a:t>디자인 패턴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F43313-0478-F694-84F4-16A304EEB07C}"/>
              </a:ext>
            </a:extLst>
          </p:cNvPr>
          <p:cNvSpPr txBox="1"/>
          <p:nvPr/>
        </p:nvSpPr>
        <p:spPr>
          <a:xfrm>
            <a:off x="10663051" y="636648"/>
            <a:ext cx="1346199" cy="246221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00" b="1" err="1"/>
              <a:t>클린코드&amp;객체지향</a:t>
            </a:r>
            <a:endParaRPr lang="ko-K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EACF69-472F-B54B-BF04-966781AECCEB}"/>
              </a:ext>
            </a:extLst>
          </p:cNvPr>
          <p:cNvSpPr txBox="1"/>
          <p:nvPr/>
        </p:nvSpPr>
        <p:spPr>
          <a:xfrm>
            <a:off x="4595913" y="1444828"/>
            <a:ext cx="19993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인터페이스 기반 SSD 모델 확장</a:t>
            </a:r>
          </a:p>
          <a:p>
            <a:r>
              <a:rPr lang="ko-KR" altLang="en-US" sz="1000">
                <a:highlight>
                  <a:srgbClr val="00FF00"/>
                </a:highlight>
              </a:rPr>
              <a:t>OCP 개방-</a:t>
            </a:r>
            <a:r>
              <a:rPr lang="ko-KR" altLang="en-US" sz="1000" err="1">
                <a:highlight>
                  <a:srgbClr val="00FF00"/>
                </a:highlight>
              </a:rPr>
              <a:t>폐쇠</a:t>
            </a:r>
            <a:r>
              <a:rPr lang="ko-KR" altLang="en-US" sz="1000">
                <a:highlight>
                  <a:srgbClr val="00FF00"/>
                </a:highlight>
              </a:rPr>
              <a:t> 원칙</a:t>
            </a:r>
            <a:endParaRPr lang="ko-KR" altLang="en-US" sz="10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6AD27F-1CC1-40C1-82F0-30F3A7D0E5FC}"/>
              </a:ext>
            </a:extLst>
          </p:cNvPr>
          <p:cNvSpPr txBox="1"/>
          <p:nvPr/>
        </p:nvSpPr>
        <p:spPr>
          <a:xfrm>
            <a:off x="2155698" y="3449614"/>
            <a:ext cx="965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객체 생성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9E7B68-6879-DA30-B695-72CDBFEF4D85}"/>
              </a:ext>
            </a:extLst>
          </p:cNvPr>
          <p:cNvSpPr txBox="1"/>
          <p:nvPr/>
        </p:nvSpPr>
        <p:spPr>
          <a:xfrm>
            <a:off x="4479192" y="3232219"/>
            <a:ext cx="24619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000" err="1"/>
              <a:t>def</a:t>
            </a:r>
            <a:r>
              <a:rPr lang="ko-KR" sz="1000"/>
              <a:t> </a:t>
            </a:r>
            <a:r>
              <a:rPr lang="ko-KR" sz="1000" err="1"/>
              <a:t>write</a:t>
            </a:r>
            <a:r>
              <a:rPr lang="ko-KR" sz="1000"/>
              <a:t>():</a:t>
            </a:r>
          </a:p>
          <a:p>
            <a:r>
              <a:rPr lang="ko-KR" sz="1000"/>
              <a:t>    </a:t>
            </a:r>
            <a:r>
              <a:rPr lang="ko-KR" sz="1000" err="1">
                <a:highlight>
                  <a:srgbClr val="00FFFF"/>
                </a:highlight>
              </a:rPr>
              <a:t>subprocess.run</a:t>
            </a:r>
            <a:r>
              <a:rPr lang="ko-KR" sz="1000">
                <a:highlight>
                  <a:srgbClr val="00FFFF"/>
                </a:highlight>
              </a:rPr>
              <a:t>("</a:t>
            </a:r>
            <a:r>
              <a:rPr lang="ko-KR" sz="1000" err="1">
                <a:highlight>
                  <a:srgbClr val="00FFFF"/>
                </a:highlight>
              </a:rPr>
              <a:t>python</a:t>
            </a:r>
            <a:r>
              <a:rPr lang="ko-KR" sz="1000">
                <a:highlight>
                  <a:srgbClr val="00FFFF"/>
                </a:highlight>
              </a:rPr>
              <a:t>", "</a:t>
            </a:r>
            <a:r>
              <a:rPr lang="ko-KR" sz="1000" err="1">
                <a:highlight>
                  <a:srgbClr val="00FFFF"/>
                </a:highlight>
              </a:rPr>
              <a:t>ssd.py</a:t>
            </a:r>
            <a:r>
              <a:rPr lang="ko-KR" sz="1000">
                <a:highlight>
                  <a:srgbClr val="00FFFF"/>
                </a:highlight>
              </a:rPr>
              <a:t>", ...)</a:t>
            </a:r>
          </a:p>
        </p:txBody>
      </p:sp>
      <p:pic>
        <p:nvPicPr>
          <p:cNvPr id="75" name="그림 74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9DD64C-EE80-F34D-A72A-1DA554B1F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542" y="5967866"/>
            <a:ext cx="1119415" cy="619126"/>
          </a:xfrm>
          <a:prstGeom prst="rect">
            <a:avLst/>
          </a:prstGeom>
        </p:spPr>
      </p:pic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9C3952BE-B6A1-BBCD-A948-2717D436BC9C}"/>
              </a:ext>
            </a:extLst>
          </p:cNvPr>
          <p:cNvCxnSpPr>
            <a:cxnSpLocks/>
          </p:cNvCxnSpPr>
          <p:nvPr/>
        </p:nvCxnSpPr>
        <p:spPr>
          <a:xfrm>
            <a:off x="6720279" y="3146133"/>
            <a:ext cx="571499" cy="31279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FCD67AE-9B47-FC82-9D6A-00BF29A7AC48}"/>
              </a:ext>
            </a:extLst>
          </p:cNvPr>
          <p:cNvCxnSpPr/>
          <p:nvPr/>
        </p:nvCxnSpPr>
        <p:spPr>
          <a:xfrm>
            <a:off x="9482798" y="3048394"/>
            <a:ext cx="379423" cy="3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97A52B-A7DE-75B0-B16F-384BFBBBE520}"/>
              </a:ext>
            </a:extLst>
          </p:cNvPr>
          <p:cNvSpPr txBox="1"/>
          <p:nvPr/>
        </p:nvSpPr>
        <p:spPr>
          <a:xfrm>
            <a:off x="9884556" y="5227617"/>
            <a:ext cx="20809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err="1"/>
              <a:t>ignore</a:t>
            </a:r>
            <a:r>
              <a:rPr lang="ko-KR" altLang="en-US" sz="1000"/>
              <a:t> </a:t>
            </a:r>
            <a:r>
              <a:rPr lang="ko-KR" altLang="en-US" sz="1000" err="1"/>
              <a:t>command</a:t>
            </a:r>
            <a:r>
              <a:rPr lang="ko-KR" altLang="en-US" sz="1000"/>
              <a:t>, </a:t>
            </a:r>
            <a:r>
              <a:rPr lang="ko-KR" altLang="en-US" sz="1000" err="1"/>
              <a:t>merge</a:t>
            </a:r>
            <a:r>
              <a:rPr lang="ko-KR" altLang="en-US" sz="1000"/>
              <a:t> erase </a:t>
            </a:r>
            <a:endParaRPr lang="ko-KR"/>
          </a:p>
          <a:p>
            <a:r>
              <a:rPr lang="ko-KR" altLang="en-US" sz="1000"/>
              <a:t>반복 수행 기반 최적화</a:t>
            </a:r>
            <a:endParaRPr lang="ko-KR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D85493F-3418-1111-DC93-CE43E9549EF8}"/>
              </a:ext>
            </a:extLst>
          </p:cNvPr>
          <p:cNvCxnSpPr>
            <a:cxnSpLocks/>
          </p:cNvCxnSpPr>
          <p:nvPr/>
        </p:nvCxnSpPr>
        <p:spPr>
          <a:xfrm flipH="1" flipV="1">
            <a:off x="10279574" y="4594262"/>
            <a:ext cx="6595" cy="17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6B0558-3EDB-C610-AFA7-517174BAE4C6}"/>
              </a:ext>
            </a:extLst>
          </p:cNvPr>
          <p:cNvSpPr txBox="1"/>
          <p:nvPr/>
        </p:nvSpPr>
        <p:spPr>
          <a:xfrm>
            <a:off x="10329054" y="4619829"/>
            <a:ext cx="126455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인터페이스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4CFAB-F834-AB47-4409-F5ED5724090F}"/>
              </a:ext>
            </a:extLst>
          </p:cNvPr>
          <p:cNvSpPr txBox="1"/>
          <p:nvPr/>
        </p:nvSpPr>
        <p:spPr>
          <a:xfrm>
            <a:off x="9893627" y="5971473"/>
            <a:ext cx="20809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err="1"/>
              <a:t>전탐색</a:t>
            </a:r>
            <a:r>
              <a:rPr lang="ko-KR" altLang="en-US" sz="1000"/>
              <a:t>/</a:t>
            </a:r>
            <a:r>
              <a:rPr lang="ko-KR" altLang="en-US" sz="1000" err="1"/>
              <a:t>brute-force</a:t>
            </a:r>
            <a:r>
              <a:rPr lang="ko-KR" altLang="en-US" sz="1000"/>
              <a:t> 기반 </a:t>
            </a:r>
          </a:p>
          <a:p>
            <a:r>
              <a:rPr lang="ko-KR" altLang="en-US" sz="1000"/>
              <a:t>커맨드 </a:t>
            </a:r>
            <a:r>
              <a:rPr lang="ko-KR" altLang="en-US" sz="1000" err="1"/>
              <a:t>역생성</a:t>
            </a:r>
            <a:r>
              <a:rPr lang="ko-KR" altLang="en-US" sz="1000"/>
              <a:t> 최적화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58A6225-E588-6150-ED38-821123F5A083}"/>
              </a:ext>
            </a:extLst>
          </p:cNvPr>
          <p:cNvCxnSpPr>
            <a:cxnSpLocks/>
          </p:cNvCxnSpPr>
          <p:nvPr/>
        </p:nvCxnSpPr>
        <p:spPr>
          <a:xfrm>
            <a:off x="8172530" y="3404257"/>
            <a:ext cx="2475" cy="59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9D06EB-6B62-FAA1-A6E6-B249E871878B}"/>
              </a:ext>
            </a:extLst>
          </p:cNvPr>
          <p:cNvCxnSpPr>
            <a:cxnSpLocks/>
          </p:cNvCxnSpPr>
          <p:nvPr/>
        </p:nvCxnSpPr>
        <p:spPr>
          <a:xfrm>
            <a:off x="8344886" y="3404256"/>
            <a:ext cx="2475" cy="59129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F340D7-043F-ED4A-40E7-EA1C0519D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507" y="2740932"/>
            <a:ext cx="1944915" cy="514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3036DAF-C75D-67C4-5C85-896B28F5FD58}"/>
              </a:ext>
            </a:extLst>
          </p:cNvPr>
          <p:cNvSpPr txBox="1"/>
          <p:nvPr/>
        </p:nvSpPr>
        <p:spPr>
          <a:xfrm>
            <a:off x="8387771" y="3494973"/>
            <a:ext cx="11647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객체 생성,</a:t>
            </a:r>
          </a:p>
          <a:p>
            <a:r>
              <a:rPr lang="ko-KR" altLang="en-US" sz="1000"/>
              <a:t>최적화 수행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81BCCB-5CFC-BE23-38C3-D3021649BF6E}"/>
              </a:ext>
            </a:extLst>
          </p:cNvPr>
          <p:cNvSpPr txBox="1"/>
          <p:nvPr/>
        </p:nvSpPr>
        <p:spPr>
          <a:xfrm>
            <a:off x="7589485" y="4701473"/>
            <a:ext cx="6658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err="1"/>
              <a:t>File</a:t>
            </a:r>
            <a:r>
              <a:rPr lang="ko-KR" altLang="en-US" sz="1000"/>
              <a:t> </a:t>
            </a:r>
            <a:r>
              <a:rPr lang="ko-KR" altLang="en-US" sz="1000" err="1"/>
              <a:t>I</a:t>
            </a:r>
            <a:r>
              <a:rPr lang="ko-KR" altLang="en-US" sz="1000"/>
              <a:t>/</a:t>
            </a:r>
            <a:r>
              <a:rPr lang="ko-KR" altLang="en-US" sz="1000" err="1"/>
              <a:t>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8623E7-A5A8-C52D-61FF-FF58E6BC24A6}"/>
              </a:ext>
            </a:extLst>
          </p:cNvPr>
          <p:cNvSpPr txBox="1"/>
          <p:nvPr/>
        </p:nvSpPr>
        <p:spPr>
          <a:xfrm>
            <a:off x="10099796" y="3694541"/>
            <a:ext cx="18649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/>
              <a:t>최적화알고리즘 확장 포인트</a:t>
            </a:r>
          </a:p>
          <a:p>
            <a:r>
              <a:rPr lang="ko-KR" altLang="en-US" sz="1000">
                <a:highlight>
                  <a:srgbClr val="00FF00"/>
                </a:highlight>
              </a:rPr>
              <a:t>OCP 개방-</a:t>
            </a:r>
            <a:r>
              <a:rPr lang="ko-KR" altLang="en-US" sz="1000" err="1">
                <a:highlight>
                  <a:srgbClr val="00FF00"/>
                </a:highlight>
              </a:rPr>
              <a:t>폐쇠</a:t>
            </a:r>
            <a:r>
              <a:rPr lang="ko-KR" altLang="en-US" sz="1000">
                <a:highlight>
                  <a:srgbClr val="00FF00"/>
                </a:highlight>
              </a:rPr>
              <a:t> 원칙</a:t>
            </a:r>
            <a:endParaRPr lang="ko-KR" altLang="en-US" sz="10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52FA5F1-194F-C0FC-C18A-3331BABE6BC0}"/>
              </a:ext>
            </a:extLst>
          </p:cNvPr>
          <p:cNvCxnSpPr>
            <a:cxnSpLocks/>
          </p:cNvCxnSpPr>
          <p:nvPr/>
        </p:nvCxnSpPr>
        <p:spPr>
          <a:xfrm flipH="1">
            <a:off x="9544719" y="4318393"/>
            <a:ext cx="264649" cy="1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C91C4EC-6202-C078-5C45-A3837B02B379}"/>
              </a:ext>
            </a:extLst>
          </p:cNvPr>
          <p:cNvSpPr txBox="1"/>
          <p:nvPr/>
        </p:nvSpPr>
        <p:spPr>
          <a:xfrm>
            <a:off x="9349341" y="2796472"/>
            <a:ext cx="6658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err="1"/>
              <a:t>File</a:t>
            </a:r>
            <a:r>
              <a:rPr lang="ko-KR" altLang="en-US" sz="1000"/>
              <a:t> </a:t>
            </a:r>
            <a:r>
              <a:rPr lang="ko-KR" altLang="en-US" sz="1000" err="1"/>
              <a:t>I</a:t>
            </a:r>
            <a:r>
              <a:rPr lang="ko-KR" altLang="en-US" sz="1000"/>
              <a:t>/</a:t>
            </a:r>
            <a:r>
              <a:rPr lang="ko-KR" altLang="en-US" sz="1000" err="1"/>
              <a:t>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095413-195B-4E5A-2564-A49E43102333}"/>
              </a:ext>
            </a:extLst>
          </p:cNvPr>
          <p:cNvSpPr txBox="1"/>
          <p:nvPr/>
        </p:nvSpPr>
        <p:spPr>
          <a:xfrm>
            <a:off x="3806699" y="2424542"/>
            <a:ext cx="8472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err="1">
                <a:highlight>
                  <a:srgbClr val="00FFFF"/>
                </a:highlight>
              </a:rPr>
              <a:t>Mocking</a:t>
            </a:r>
            <a:endParaRPr lang="ko-KR" sz="1200"/>
          </a:p>
          <a:p>
            <a:pPr algn="ctr"/>
            <a:r>
              <a:rPr lang="ko-KR" altLang="en-US" sz="1200" err="1">
                <a:highlight>
                  <a:srgbClr val="00FFFF"/>
                </a:highlight>
              </a:rPr>
              <a:t>Point</a:t>
            </a:r>
            <a:endParaRPr lang="ko-KR" altLang="en-US" sz="1200">
              <a:highlight>
                <a:srgbClr val="00FFFF"/>
              </a:highlight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D44E7C2-4752-04D6-9362-8B8B7451D605}"/>
              </a:ext>
            </a:extLst>
          </p:cNvPr>
          <p:cNvSpPr/>
          <p:nvPr/>
        </p:nvSpPr>
        <p:spPr>
          <a:xfrm>
            <a:off x="1855511" y="6458024"/>
            <a:ext cx="2042721" cy="2779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>
                <a:solidFill>
                  <a:schemeClr val="tx1"/>
                </a:solidFill>
                <a:ea typeface="맑은 고딕"/>
                <a:cs typeface="Arial"/>
              </a:rPr>
              <a:t>runner.py</a:t>
            </a:r>
            <a:endParaRPr lang="ko-KR" altLang="en-US" sz="1050">
              <a:solidFill>
                <a:schemeClr val="tx1"/>
              </a:solidFill>
              <a:ea typeface="맑은 고딕" panose="020B0503020000020004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98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807C175F-43CE-5AA3-43BC-52BD9A4D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>
            <a:extLst>
              <a:ext uri="{FF2B5EF4-FFF2-40B4-BE49-F238E27FC236}">
                <a16:creationId xmlns:a16="http://schemas.microsoft.com/office/drawing/2014/main" id="{0EF365D3-6CDE-D894-5BED-1DF9A3CA2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b="1"/>
              <a:t>기능 구현 </a:t>
            </a:r>
            <a:r>
              <a:rPr lang="ko-KR" altLang="en-US" b="1"/>
              <a:t>소개 - 디자인 패턴 적용</a:t>
            </a: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7EB0DE-B6C6-7857-CB55-ED8240EC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334180"/>
            <a:ext cx="9620250" cy="512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38</Slides>
  <Notes>23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PowerPoint 프레젠테이션</vt:lpstr>
      <vt:lpstr>목차</vt:lpstr>
      <vt:lpstr>PowerPoint 프레젠테이션</vt:lpstr>
      <vt:lpstr>조원 소개 및 역할</vt:lpstr>
      <vt:lpstr>PowerPoint 프레젠테이션</vt:lpstr>
      <vt:lpstr>기능 구현 소개 - 개요</vt:lpstr>
      <vt:lpstr>PowerPoint 프레젠테이션</vt:lpstr>
      <vt:lpstr>기능 구현 소개 - 전체 구조</vt:lpstr>
      <vt:lpstr>기능 구현 소개 - 디자인 패턴 적용</vt:lpstr>
      <vt:lpstr>기능 구현 소개 - 폴더 구조</vt:lpstr>
      <vt:lpstr>기능 구현 소개 - SSD</vt:lpstr>
      <vt:lpstr>기능 구현 소개 - Test Shell</vt:lpstr>
      <vt:lpstr>기능 구현 소개 - Test Script</vt:lpstr>
      <vt:lpstr>기능 구현 소개 - Erase 기능 추가 </vt:lpstr>
      <vt:lpstr>기능 구현 소개 - Erase 기능 추가 </vt:lpstr>
      <vt:lpstr>기능 구현 소개 - Logger 기능 추가</vt:lpstr>
      <vt:lpstr>기능 구현 소개 - Runner 기능 추가</vt:lpstr>
      <vt:lpstr>기능 구현 소개 - Command Buffer 기능 추가</vt:lpstr>
      <vt:lpstr>PowerPoint 프레젠테이션</vt:lpstr>
      <vt:lpstr>TDD 활용 예시</vt:lpstr>
      <vt:lpstr>TDD 활용 예시</vt:lpstr>
      <vt:lpstr>TDD 활용 예시</vt:lpstr>
      <vt:lpstr>TDD 활용 예시</vt:lpstr>
      <vt:lpstr>PowerPoint 프레젠테이션</vt:lpstr>
      <vt:lpstr>Mocking 사용 요약</vt:lpstr>
      <vt:lpstr>Mocking 활용 예시</vt:lpstr>
      <vt:lpstr>Mocking 사용 요약</vt:lpstr>
      <vt:lpstr>PowerPoint 프레젠테이션</vt:lpstr>
      <vt:lpstr>리팩토링을 통한 클린코드 전후 결과 비교 1</vt:lpstr>
      <vt:lpstr>리팩토링을 통한 클린코드 전후 결과 비교 2</vt:lpstr>
      <vt:lpstr>리팩토링을 통한 클린코드 전후 결과 비교 2</vt:lpstr>
      <vt:lpstr>리팩토링을 통한 클린코드 전후 결과 비교 2</vt:lpstr>
      <vt:lpstr>리팩토링을 통한 클린코드 전후 결과 비교 2</vt:lpstr>
      <vt:lpstr>리팩토링을 통한 클린코드 전후 결과 비교 2</vt:lpstr>
      <vt:lpstr>PowerPoint 프레젠테이션</vt:lpstr>
      <vt:lpstr>소감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linejin1313@gmail.com</dc:creator>
  <cp:revision>154</cp:revision>
  <dcterms:created xsi:type="dcterms:W3CDTF">2024-04-15T01:50:35Z</dcterms:created>
  <dcterms:modified xsi:type="dcterms:W3CDTF">2025-06-24T04:24:47Z</dcterms:modified>
</cp:coreProperties>
</file>